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7"/>
  </p:notesMasterIdLst>
  <p:sldIdLst>
    <p:sldId id="256" r:id="rId2"/>
    <p:sldId id="259" r:id="rId3"/>
    <p:sldId id="258" r:id="rId4"/>
    <p:sldId id="261" r:id="rId5"/>
    <p:sldId id="260" r:id="rId6"/>
    <p:sldId id="296" r:id="rId7"/>
    <p:sldId id="274" r:id="rId8"/>
    <p:sldId id="268" r:id="rId9"/>
    <p:sldId id="267" r:id="rId10"/>
    <p:sldId id="272" r:id="rId11"/>
    <p:sldId id="270" r:id="rId12"/>
    <p:sldId id="271" r:id="rId13"/>
    <p:sldId id="266" r:id="rId14"/>
    <p:sldId id="277" r:id="rId15"/>
    <p:sldId id="264" r:id="rId16"/>
    <p:sldId id="265" r:id="rId17"/>
    <p:sldId id="275" r:id="rId18"/>
    <p:sldId id="278" r:id="rId19"/>
    <p:sldId id="279" r:id="rId20"/>
    <p:sldId id="280" r:id="rId21"/>
    <p:sldId id="281" r:id="rId22"/>
    <p:sldId id="297" r:id="rId23"/>
    <p:sldId id="289" r:id="rId24"/>
    <p:sldId id="288" r:id="rId25"/>
    <p:sldId id="282" r:id="rId26"/>
    <p:sldId id="299" r:id="rId27"/>
    <p:sldId id="283" r:id="rId28"/>
    <p:sldId id="284" r:id="rId29"/>
    <p:sldId id="285" r:id="rId30"/>
    <p:sldId id="301" r:id="rId31"/>
    <p:sldId id="286" r:id="rId32"/>
    <p:sldId id="290" r:id="rId33"/>
    <p:sldId id="293" r:id="rId34"/>
    <p:sldId id="291" r:id="rId35"/>
    <p:sldId id="29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50"/>
  </p:normalViewPr>
  <p:slideViewPr>
    <p:cSldViewPr snapToGrid="0">
      <p:cViewPr>
        <p:scale>
          <a:sx n="111" d="100"/>
          <a:sy n="111" d="100"/>
        </p:scale>
        <p:origin x="632" y="3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E19D8D-34D2-2F4F-9091-7452E4DFC348}" type="datetimeFigureOut">
              <a:rPr lang="en-GB" smtClean="0"/>
              <a:t>17/10/2022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4B89F5-0D6A-E64A-A57B-5707D1FE80C2}" type="slidenum">
              <a:rPr lang="en-GB" smtClean="0"/>
              <a:t>‹#›</a:t>
            </a:fld>
            <a:endParaRPr lang="en-GB" dirty="0"/>
          </a:p>
        </p:txBody>
      </p:sp>
    </p:spTree>
    <p:extLst>
      <p:ext uri="{BB962C8B-B14F-4D97-AF65-F5344CB8AC3E}">
        <p14:creationId xmlns:p14="http://schemas.microsoft.com/office/powerpoint/2010/main" val="12309034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54B89F5-0D6A-E64A-A57B-5707D1FE80C2}" type="slidenum">
              <a:rPr lang="en-GB" smtClean="0"/>
              <a:t>10</a:t>
            </a:fld>
            <a:endParaRPr lang="en-GB" dirty="0"/>
          </a:p>
        </p:txBody>
      </p:sp>
    </p:spTree>
    <p:extLst>
      <p:ext uri="{BB962C8B-B14F-4D97-AF65-F5344CB8AC3E}">
        <p14:creationId xmlns:p14="http://schemas.microsoft.com/office/powerpoint/2010/main" val="39735515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54B89F5-0D6A-E64A-A57B-5707D1FE80C2}" type="slidenum">
              <a:rPr lang="en-GB" smtClean="0"/>
              <a:t>11</a:t>
            </a:fld>
            <a:endParaRPr lang="en-GB" dirty="0"/>
          </a:p>
        </p:txBody>
      </p:sp>
    </p:spTree>
    <p:extLst>
      <p:ext uri="{BB962C8B-B14F-4D97-AF65-F5344CB8AC3E}">
        <p14:creationId xmlns:p14="http://schemas.microsoft.com/office/powerpoint/2010/main" val="33721181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54B89F5-0D6A-E64A-A57B-5707D1FE80C2}" type="slidenum">
              <a:rPr lang="en-GB" smtClean="0"/>
              <a:t>23</a:t>
            </a:fld>
            <a:endParaRPr lang="en-GB" dirty="0"/>
          </a:p>
        </p:txBody>
      </p:sp>
    </p:spTree>
    <p:extLst>
      <p:ext uri="{BB962C8B-B14F-4D97-AF65-F5344CB8AC3E}">
        <p14:creationId xmlns:p14="http://schemas.microsoft.com/office/powerpoint/2010/main" val="35394092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54B89F5-0D6A-E64A-A57B-5707D1FE80C2}" type="slidenum">
              <a:rPr lang="en-GB" smtClean="0"/>
              <a:t>25</a:t>
            </a:fld>
            <a:endParaRPr lang="en-GB" dirty="0"/>
          </a:p>
        </p:txBody>
      </p:sp>
    </p:spTree>
    <p:extLst>
      <p:ext uri="{BB962C8B-B14F-4D97-AF65-F5344CB8AC3E}">
        <p14:creationId xmlns:p14="http://schemas.microsoft.com/office/powerpoint/2010/main" val="25415789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1"/>
      </p:bgRef>
    </p:bg>
    <p:spTree>
      <p:nvGrpSpPr>
        <p:cNvPr id="1" name=""/>
        <p:cNvGrpSpPr/>
        <p:nvPr/>
      </p:nvGrpSpPr>
      <p:grpSpPr>
        <a:xfrm>
          <a:off x="0" y="0"/>
          <a:ext cx="0" cy="0"/>
          <a:chOff x="0" y="0"/>
          <a:chExt cx="0" cy="0"/>
        </a:xfrm>
      </p:grpSpPr>
      <p:sp>
        <p:nvSpPr>
          <p:cNvPr id="10" name="Freeform 6" title="Page Number Shape">
            <a:extLst>
              <a:ext uri="{FF2B5EF4-FFF2-40B4-BE49-F238E27FC236}">
                <a16:creationId xmlns:a16="http://schemas.microsoft.com/office/drawing/2014/main" id="{DD4C4B28-6B4B-4445-8535-F516D74E4AA9}"/>
              </a:ext>
            </a:extLst>
          </p:cNvPr>
          <p:cNvSpPr/>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dirty="0"/>
          </a:p>
        </p:txBody>
      </p:sp>
      <p:cxnSp>
        <p:nvCxnSpPr>
          <p:cNvPr id="12" name="Straight Connector 11" title="Verticle Rule Line">
            <a:extLst>
              <a:ext uri="{FF2B5EF4-FFF2-40B4-BE49-F238E27FC236}">
                <a16:creationId xmlns:a16="http://schemas.microsoft.com/office/drawing/2014/main" id="{0CB1C732-7193-4253-8746-850D090A6B4E}"/>
              </a:ext>
            </a:extLst>
          </p:cNvPr>
          <p:cNvCxnSpPr>
            <a:cxnSpLocks/>
          </p:cNvCxnSpPr>
          <p:nvPr/>
        </p:nvCxnSpPr>
        <p:spPr>
          <a:xfrm>
            <a:off x="758952" y="1280160"/>
            <a:ext cx="0" cy="557784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03AA199-952B-427F-A5BE-B97D25FD0733}"/>
              </a:ext>
            </a:extLst>
          </p:cNvPr>
          <p:cNvSpPr>
            <a:spLocks noGrp="1"/>
          </p:cNvSpPr>
          <p:nvPr>
            <p:ph type="ctrTitle"/>
          </p:nvPr>
        </p:nvSpPr>
        <p:spPr>
          <a:xfrm>
            <a:off x="1078992" y="1143000"/>
            <a:ext cx="6720840" cy="3730752"/>
          </a:xfrm>
        </p:spPr>
        <p:txBody>
          <a:bodyPr anchor="t">
            <a:normAutofit/>
          </a:bodyPr>
          <a:lstStyle>
            <a:lvl1pPr algn="l">
              <a:defRPr sz="7200" baseline="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6A1AA393-A876-475F-A05B-1CCAB6C1F089}"/>
              </a:ext>
            </a:extLst>
          </p:cNvPr>
          <p:cNvSpPr>
            <a:spLocks noGrp="1"/>
          </p:cNvSpPr>
          <p:nvPr>
            <p:ph type="subTitle" idx="1"/>
          </p:nvPr>
        </p:nvSpPr>
        <p:spPr>
          <a:xfrm>
            <a:off x="1078992" y="5010912"/>
            <a:ext cx="6720840" cy="704088"/>
          </a:xfrm>
        </p:spPr>
        <p:txBody>
          <a:bodyPr>
            <a:normAutofit/>
          </a:bodyPr>
          <a:lstStyle>
            <a:lvl1pPr marL="0" indent="0" algn="l">
              <a:lnSpc>
                <a:spcPct val="100000"/>
              </a:lnSpc>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B3395621-D631-4F31-AEEF-C8574E507372}"/>
              </a:ext>
            </a:extLst>
          </p:cNvPr>
          <p:cNvSpPr>
            <a:spLocks noGrp="1"/>
          </p:cNvSpPr>
          <p:nvPr>
            <p:ph type="dt" sz="half" idx="10"/>
          </p:nvPr>
        </p:nvSpPr>
        <p:spPr>
          <a:xfrm>
            <a:off x="8286356" y="6007608"/>
            <a:ext cx="3143643" cy="365125"/>
          </a:xfrm>
        </p:spPr>
        <p:txBody>
          <a:bodyPr/>
          <a:lstStyle/>
          <a:p>
            <a:fld id="{53BEF823-48A5-43FC-BE03-E79964288B41}" type="datetimeFigureOut">
              <a:rPr lang="en-US" smtClean="0"/>
              <a:t>10/13/22</a:t>
            </a:fld>
            <a:endParaRPr lang="en-US" dirty="0"/>
          </a:p>
        </p:txBody>
      </p:sp>
      <p:sp>
        <p:nvSpPr>
          <p:cNvPr id="5" name="Footer Placeholder 4">
            <a:extLst>
              <a:ext uri="{FF2B5EF4-FFF2-40B4-BE49-F238E27FC236}">
                <a16:creationId xmlns:a16="http://schemas.microsoft.com/office/drawing/2014/main" id="{305EE125-77AD-4E23-AFB7-C5CFDEACACF1}"/>
              </a:ext>
            </a:extLst>
          </p:cNvPr>
          <p:cNvSpPr>
            <a:spLocks noGrp="1"/>
          </p:cNvSpPr>
          <p:nvPr>
            <p:ph type="ftr" sz="quarter" idx="11"/>
          </p:nvPr>
        </p:nvSpPr>
        <p:spPr>
          <a:xfrm>
            <a:off x="1078991" y="6007608"/>
            <a:ext cx="6720837" cy="365125"/>
          </a:xfrm>
        </p:spPr>
        <p:txBody>
          <a:bodyPr/>
          <a:lstStyle/>
          <a:p>
            <a:endParaRPr lang="en-US" dirty="0"/>
          </a:p>
        </p:txBody>
      </p:sp>
      <p:sp>
        <p:nvSpPr>
          <p:cNvPr id="6" name="Slide Number Placeholder 5">
            <a:extLst>
              <a:ext uri="{FF2B5EF4-FFF2-40B4-BE49-F238E27FC236}">
                <a16:creationId xmlns:a16="http://schemas.microsoft.com/office/drawing/2014/main" id="{DC569682-B530-4F52-87B9-39464A0930B3}"/>
              </a:ext>
            </a:extLst>
          </p:cNvPr>
          <p:cNvSpPr>
            <a:spLocks noGrp="1"/>
          </p:cNvSpPr>
          <p:nvPr>
            <p:ph type="sldNum" sz="quarter" idx="12"/>
          </p:nvPr>
        </p:nvSpPr>
        <p:spPr/>
        <p:txBody>
          <a:bodyPr/>
          <a:lstStyle>
            <a:lvl1pPr algn="ctr">
              <a:defRPr/>
            </a:lvl1pPr>
          </a:lstStyle>
          <a:p>
            <a:pPr algn="ctr"/>
            <a:fld id="{D79E6812-DF0E-4B88-AFAA-EAC7168F54C0}" type="slidenum">
              <a:rPr lang="en-US" smtClean="0"/>
              <a:pPr algn="ctr"/>
              <a:t>‹#›</a:t>
            </a:fld>
            <a:endParaRPr lang="en-US" dirty="0"/>
          </a:p>
        </p:txBody>
      </p:sp>
    </p:spTree>
    <p:extLst>
      <p:ext uri="{BB962C8B-B14F-4D97-AF65-F5344CB8AC3E}">
        <p14:creationId xmlns:p14="http://schemas.microsoft.com/office/powerpoint/2010/main" val="4004879945"/>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59FCF-ACDF-495D-ACFA-15FCAC9EAEE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B3786E3-AB17-427E-8EF8-7FCB671A11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833B4E9-7A16-448C-8BE6-B14941A34857}"/>
              </a:ext>
            </a:extLst>
          </p:cNvPr>
          <p:cNvSpPr>
            <a:spLocks noGrp="1"/>
          </p:cNvSpPr>
          <p:nvPr>
            <p:ph type="dt" sz="half" idx="10"/>
          </p:nvPr>
        </p:nvSpPr>
        <p:spPr/>
        <p:txBody>
          <a:bodyPr/>
          <a:lstStyle/>
          <a:p>
            <a:pPr algn="r"/>
            <a:fld id="{53BEF823-48A5-43FC-BE03-E79964288B41}" type="datetimeFigureOut">
              <a:rPr lang="en-US" smtClean="0"/>
              <a:pPr algn="r"/>
              <a:t>10/13/22</a:t>
            </a:fld>
            <a:endParaRPr lang="en-US" dirty="0"/>
          </a:p>
        </p:txBody>
      </p:sp>
      <p:sp>
        <p:nvSpPr>
          <p:cNvPr id="8" name="Footer Placeholder 7">
            <a:extLst>
              <a:ext uri="{FF2B5EF4-FFF2-40B4-BE49-F238E27FC236}">
                <a16:creationId xmlns:a16="http://schemas.microsoft.com/office/drawing/2014/main" id="{579212F5-5835-49FF-836F-5E3008A0EDB1}"/>
              </a:ext>
            </a:extLst>
          </p:cNvPr>
          <p:cNvSpPr>
            <a:spLocks noGrp="1"/>
          </p:cNvSpPr>
          <p:nvPr>
            <p:ph type="ftr" sz="quarter" idx="11"/>
          </p:nvPr>
        </p:nvSpPr>
        <p:spPr/>
        <p:txBody>
          <a:bodyPr/>
          <a:lstStyle/>
          <a:p>
            <a:pPr algn="l"/>
            <a:endParaRPr lang="en-US" dirty="0"/>
          </a:p>
        </p:txBody>
      </p:sp>
      <p:sp>
        <p:nvSpPr>
          <p:cNvPr id="9" name="Slide Number Placeholder 8">
            <a:extLst>
              <a:ext uri="{FF2B5EF4-FFF2-40B4-BE49-F238E27FC236}">
                <a16:creationId xmlns:a16="http://schemas.microsoft.com/office/drawing/2014/main" id="{DE9D492B-E5EE-4D24-A087-57D739CFACE8}"/>
              </a:ext>
            </a:extLst>
          </p:cNvPr>
          <p:cNvSpPr>
            <a:spLocks noGrp="1"/>
          </p:cNvSpPr>
          <p:nvPr>
            <p:ph type="sldNum" sz="quarter" idx="12"/>
          </p:nvPr>
        </p:nvSpPr>
        <p:spPr/>
        <p:txBody>
          <a:bodyPr/>
          <a:lstStyle/>
          <a:p>
            <a:pPr algn="ctr"/>
            <a:fld id="{D79E6812-DF0E-4B88-AFAA-EAC7168F54C0}" type="slidenum">
              <a:rPr lang="en-US" smtClean="0"/>
              <a:pPr algn="ctr"/>
              <a:t>‹#›</a:t>
            </a:fld>
            <a:endParaRPr lang="en-US" dirty="0"/>
          </a:p>
        </p:txBody>
      </p:sp>
    </p:spTree>
    <p:extLst>
      <p:ext uri="{BB962C8B-B14F-4D97-AF65-F5344CB8AC3E}">
        <p14:creationId xmlns:p14="http://schemas.microsoft.com/office/powerpoint/2010/main" val="10293154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31E395-94BD-4E79-8E42-9CD4EB33CA60}"/>
              </a:ext>
            </a:extLst>
          </p:cNvPr>
          <p:cNvSpPr>
            <a:spLocks noGrp="1"/>
          </p:cNvSpPr>
          <p:nvPr>
            <p:ph type="title" orient="vert"/>
          </p:nvPr>
        </p:nvSpPr>
        <p:spPr>
          <a:xfrm>
            <a:off x="8475542" y="758952"/>
            <a:ext cx="2954458" cy="4986002"/>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079AA8A4-66BC-4E80-ABE3-F533F82B88CA}"/>
              </a:ext>
            </a:extLst>
          </p:cNvPr>
          <p:cNvSpPr>
            <a:spLocks noGrp="1"/>
          </p:cNvSpPr>
          <p:nvPr>
            <p:ph type="body" orient="vert" idx="1"/>
          </p:nvPr>
        </p:nvSpPr>
        <p:spPr>
          <a:xfrm>
            <a:off x="758952" y="758952"/>
            <a:ext cx="7407586" cy="498600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DDA4EA6-6A1A-48ED-9D79-A438561C7E79}"/>
              </a:ext>
            </a:extLst>
          </p:cNvPr>
          <p:cNvSpPr>
            <a:spLocks noGrp="1"/>
          </p:cNvSpPr>
          <p:nvPr>
            <p:ph type="dt" sz="half" idx="10"/>
          </p:nvPr>
        </p:nvSpPr>
        <p:spPr/>
        <p:txBody>
          <a:bodyPr/>
          <a:lstStyle/>
          <a:p>
            <a:pPr algn="r"/>
            <a:fld id="{53BEF823-48A5-43FC-BE03-E79964288B41}" type="datetimeFigureOut">
              <a:rPr lang="en-US" smtClean="0"/>
              <a:pPr algn="r"/>
              <a:t>10/13/22</a:t>
            </a:fld>
            <a:endParaRPr lang="en-US" dirty="0"/>
          </a:p>
        </p:txBody>
      </p:sp>
      <p:sp>
        <p:nvSpPr>
          <p:cNvPr id="8" name="Footer Placeholder 7">
            <a:extLst>
              <a:ext uri="{FF2B5EF4-FFF2-40B4-BE49-F238E27FC236}">
                <a16:creationId xmlns:a16="http://schemas.microsoft.com/office/drawing/2014/main" id="{F049B2BA-9250-4EBF-8820-10BDA5C1C62B}"/>
              </a:ext>
            </a:extLst>
          </p:cNvPr>
          <p:cNvSpPr>
            <a:spLocks noGrp="1"/>
          </p:cNvSpPr>
          <p:nvPr>
            <p:ph type="ftr" sz="quarter" idx="11"/>
          </p:nvPr>
        </p:nvSpPr>
        <p:spPr/>
        <p:txBody>
          <a:bodyPr/>
          <a:lstStyle/>
          <a:p>
            <a:pPr algn="l"/>
            <a:endParaRPr lang="en-US" dirty="0"/>
          </a:p>
        </p:txBody>
      </p:sp>
      <p:sp>
        <p:nvSpPr>
          <p:cNvPr id="9" name="Slide Number Placeholder 8">
            <a:extLst>
              <a:ext uri="{FF2B5EF4-FFF2-40B4-BE49-F238E27FC236}">
                <a16:creationId xmlns:a16="http://schemas.microsoft.com/office/drawing/2014/main" id="{1F914475-55F3-4C46-BAE2-E4D93E9E3781}"/>
              </a:ext>
            </a:extLst>
          </p:cNvPr>
          <p:cNvSpPr>
            <a:spLocks noGrp="1"/>
          </p:cNvSpPr>
          <p:nvPr>
            <p:ph type="sldNum" sz="quarter" idx="12"/>
          </p:nvPr>
        </p:nvSpPr>
        <p:spPr/>
        <p:txBody>
          <a:bodyPr/>
          <a:lstStyle/>
          <a:p>
            <a:pPr algn="ctr"/>
            <a:fld id="{D79E6812-DF0E-4B88-AFAA-EAC7168F54C0}" type="slidenum">
              <a:rPr lang="en-US" smtClean="0"/>
              <a:pPr algn="ctr"/>
              <a:t>‹#›</a:t>
            </a:fld>
            <a:endParaRPr lang="en-US" dirty="0"/>
          </a:p>
        </p:txBody>
      </p:sp>
    </p:spTree>
    <p:extLst>
      <p:ext uri="{BB962C8B-B14F-4D97-AF65-F5344CB8AC3E}">
        <p14:creationId xmlns:p14="http://schemas.microsoft.com/office/powerpoint/2010/main" val="11577516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351BD-5252-4168-A69E-C6864AE297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748EEE-19C9-493B-836D-73B9E4A0BE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7FA6BFE-11ED-4FB4-9F65-508B5B0F0DD3}"/>
              </a:ext>
            </a:extLst>
          </p:cNvPr>
          <p:cNvSpPr>
            <a:spLocks noGrp="1"/>
          </p:cNvSpPr>
          <p:nvPr>
            <p:ph type="dt" sz="half" idx="10"/>
          </p:nvPr>
        </p:nvSpPr>
        <p:spPr/>
        <p:txBody>
          <a:bodyPr/>
          <a:lstStyle/>
          <a:p>
            <a:pPr algn="r"/>
            <a:fld id="{53BEF823-48A5-43FC-BE03-E79964288B41}" type="datetimeFigureOut">
              <a:rPr lang="en-US" smtClean="0"/>
              <a:pPr algn="r"/>
              <a:t>10/13/22</a:t>
            </a:fld>
            <a:endParaRPr lang="en-US" dirty="0"/>
          </a:p>
        </p:txBody>
      </p:sp>
      <p:sp>
        <p:nvSpPr>
          <p:cNvPr id="8" name="Footer Placeholder 7">
            <a:extLst>
              <a:ext uri="{FF2B5EF4-FFF2-40B4-BE49-F238E27FC236}">
                <a16:creationId xmlns:a16="http://schemas.microsoft.com/office/drawing/2014/main" id="{F90F536E-BEFF-4E0D-B4EC-39DE28C67CC3}"/>
              </a:ext>
            </a:extLst>
          </p:cNvPr>
          <p:cNvSpPr>
            <a:spLocks noGrp="1"/>
          </p:cNvSpPr>
          <p:nvPr>
            <p:ph type="ftr" sz="quarter" idx="11"/>
          </p:nvPr>
        </p:nvSpPr>
        <p:spPr/>
        <p:txBody>
          <a:bodyPr/>
          <a:lstStyle/>
          <a:p>
            <a:pPr algn="l"/>
            <a:endParaRPr lang="en-US" dirty="0"/>
          </a:p>
        </p:txBody>
      </p:sp>
      <p:sp>
        <p:nvSpPr>
          <p:cNvPr id="9" name="Slide Number Placeholder 8">
            <a:extLst>
              <a:ext uri="{FF2B5EF4-FFF2-40B4-BE49-F238E27FC236}">
                <a16:creationId xmlns:a16="http://schemas.microsoft.com/office/drawing/2014/main" id="{36EE02AF-6FE1-4972-BD48-A82499AD67F6}"/>
              </a:ext>
            </a:extLst>
          </p:cNvPr>
          <p:cNvSpPr>
            <a:spLocks noGrp="1"/>
          </p:cNvSpPr>
          <p:nvPr>
            <p:ph type="sldNum" sz="quarter" idx="12"/>
          </p:nvPr>
        </p:nvSpPr>
        <p:spPr/>
        <p:txBody>
          <a:bodyPr/>
          <a:lstStyle/>
          <a:p>
            <a:pPr algn="ctr"/>
            <a:fld id="{D79E6812-DF0E-4B88-AFAA-EAC7168F54C0}" type="slidenum">
              <a:rPr lang="en-US" smtClean="0"/>
              <a:pPr algn="ctr"/>
              <a:t>‹#›</a:t>
            </a:fld>
            <a:endParaRPr lang="en-US" dirty="0"/>
          </a:p>
        </p:txBody>
      </p:sp>
    </p:spTree>
    <p:extLst>
      <p:ext uri="{BB962C8B-B14F-4D97-AF65-F5344CB8AC3E}">
        <p14:creationId xmlns:p14="http://schemas.microsoft.com/office/powerpoint/2010/main" val="2783862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452EE-D9FC-4E51-9BFF-141F9192339F}"/>
              </a:ext>
            </a:extLst>
          </p:cNvPr>
          <p:cNvSpPr>
            <a:spLocks noGrp="1"/>
          </p:cNvSpPr>
          <p:nvPr>
            <p:ph type="title"/>
          </p:nvPr>
        </p:nvSpPr>
        <p:spPr>
          <a:xfrm>
            <a:off x="763051" y="2414016"/>
            <a:ext cx="10666949" cy="3099816"/>
          </a:xfrm>
        </p:spPr>
        <p:txBody>
          <a:bodyPr anchor="t"/>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1E086C4-4949-4E7A-A182-6709496A1C38}"/>
              </a:ext>
            </a:extLst>
          </p:cNvPr>
          <p:cNvSpPr>
            <a:spLocks noGrp="1"/>
          </p:cNvSpPr>
          <p:nvPr>
            <p:ph type="body" idx="1"/>
          </p:nvPr>
        </p:nvSpPr>
        <p:spPr>
          <a:xfrm>
            <a:off x="758952" y="1389888"/>
            <a:ext cx="10671048" cy="822960"/>
          </a:xfrm>
        </p:spPr>
        <p:txBody>
          <a:bodyPr anchor="ctr">
            <a:normAutofit/>
          </a:bodyPr>
          <a:lstStyle>
            <a:lvl1pPr marL="0" indent="0">
              <a:buNone/>
              <a:defRPr sz="2000" i="1">
                <a:solidFill>
                  <a:schemeClr val="tx1">
                    <a:lumMod val="85000"/>
                    <a:lumOff val="1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3D12BC88-6A2B-4851-9568-23A4B74D9F98}"/>
              </a:ext>
            </a:extLst>
          </p:cNvPr>
          <p:cNvSpPr>
            <a:spLocks noGrp="1"/>
          </p:cNvSpPr>
          <p:nvPr>
            <p:ph type="dt" sz="half" idx="10"/>
          </p:nvPr>
        </p:nvSpPr>
        <p:spPr/>
        <p:txBody>
          <a:bodyPr/>
          <a:lstStyle/>
          <a:p>
            <a:pPr algn="r"/>
            <a:fld id="{53BEF823-48A5-43FC-BE03-E79964288B41}" type="datetimeFigureOut">
              <a:rPr lang="en-US" smtClean="0"/>
              <a:pPr algn="r"/>
              <a:t>10/13/22</a:t>
            </a:fld>
            <a:endParaRPr lang="en-US" dirty="0"/>
          </a:p>
        </p:txBody>
      </p:sp>
      <p:sp>
        <p:nvSpPr>
          <p:cNvPr id="8" name="Footer Placeholder 7">
            <a:extLst>
              <a:ext uri="{FF2B5EF4-FFF2-40B4-BE49-F238E27FC236}">
                <a16:creationId xmlns:a16="http://schemas.microsoft.com/office/drawing/2014/main" id="{D882CFE5-65C3-4F46-9141-4645455947D2}"/>
              </a:ext>
            </a:extLst>
          </p:cNvPr>
          <p:cNvSpPr>
            <a:spLocks noGrp="1"/>
          </p:cNvSpPr>
          <p:nvPr>
            <p:ph type="ftr" sz="quarter" idx="11"/>
          </p:nvPr>
        </p:nvSpPr>
        <p:spPr/>
        <p:txBody>
          <a:bodyPr/>
          <a:lstStyle/>
          <a:p>
            <a:pPr algn="l"/>
            <a:endParaRPr lang="en-US" dirty="0"/>
          </a:p>
        </p:txBody>
      </p:sp>
      <p:sp>
        <p:nvSpPr>
          <p:cNvPr id="9" name="Slide Number Placeholder 8">
            <a:extLst>
              <a:ext uri="{FF2B5EF4-FFF2-40B4-BE49-F238E27FC236}">
                <a16:creationId xmlns:a16="http://schemas.microsoft.com/office/drawing/2014/main" id="{5321B390-4E13-4481-AC02-FF126656C4C9}"/>
              </a:ext>
            </a:extLst>
          </p:cNvPr>
          <p:cNvSpPr>
            <a:spLocks noGrp="1"/>
          </p:cNvSpPr>
          <p:nvPr>
            <p:ph type="sldNum" sz="quarter" idx="12"/>
          </p:nvPr>
        </p:nvSpPr>
        <p:spPr/>
        <p:txBody>
          <a:bodyPr/>
          <a:lstStyle/>
          <a:p>
            <a:pPr algn="ctr"/>
            <a:fld id="{D79E6812-DF0E-4B88-AFAA-EAC7168F54C0}" type="slidenum">
              <a:rPr lang="en-US" smtClean="0"/>
              <a:pPr algn="ctr"/>
              <a:t>‹#›</a:t>
            </a:fld>
            <a:endParaRPr lang="en-US" dirty="0"/>
          </a:p>
        </p:txBody>
      </p:sp>
    </p:spTree>
    <p:extLst>
      <p:ext uri="{BB962C8B-B14F-4D97-AF65-F5344CB8AC3E}">
        <p14:creationId xmlns:p14="http://schemas.microsoft.com/office/powerpoint/2010/main" val="3116148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40E02F8-47BB-4D30-8EFE-69C9222D9EC4}"/>
              </a:ext>
            </a:extLst>
          </p:cNvPr>
          <p:cNvSpPr>
            <a:spLocks noGrp="1"/>
          </p:cNvSpPr>
          <p:nvPr>
            <p:ph sz="half" idx="1"/>
          </p:nvPr>
        </p:nvSpPr>
        <p:spPr>
          <a:xfrm>
            <a:off x="5184648" y="758952"/>
            <a:ext cx="6245352"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DA844D33-6BF0-4205-A542-8537E3515938}"/>
              </a:ext>
            </a:extLst>
          </p:cNvPr>
          <p:cNvSpPr>
            <a:spLocks noGrp="1"/>
          </p:cNvSpPr>
          <p:nvPr>
            <p:ph sz="half" idx="2"/>
          </p:nvPr>
        </p:nvSpPr>
        <p:spPr>
          <a:xfrm>
            <a:off x="5184647" y="3273551"/>
            <a:ext cx="6245351" cy="22402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8">
            <a:extLst>
              <a:ext uri="{FF2B5EF4-FFF2-40B4-BE49-F238E27FC236}">
                <a16:creationId xmlns:a16="http://schemas.microsoft.com/office/drawing/2014/main" id="{D6953A83-D2BE-4015-8D64-BE93DDFE5D21}"/>
              </a:ext>
            </a:extLst>
          </p:cNvPr>
          <p:cNvSpPr>
            <a:spLocks noGrp="1"/>
          </p:cNvSpPr>
          <p:nvPr>
            <p:ph type="dt" sz="half" idx="10"/>
          </p:nvPr>
        </p:nvSpPr>
        <p:spPr/>
        <p:txBody>
          <a:bodyPr/>
          <a:lstStyle/>
          <a:p>
            <a:pPr algn="r"/>
            <a:fld id="{53BEF823-48A5-43FC-BE03-E79964288B41}" type="datetimeFigureOut">
              <a:rPr lang="en-US" smtClean="0"/>
              <a:pPr algn="r"/>
              <a:t>10/13/22</a:t>
            </a:fld>
            <a:endParaRPr lang="en-US" dirty="0"/>
          </a:p>
        </p:txBody>
      </p:sp>
      <p:sp>
        <p:nvSpPr>
          <p:cNvPr id="10" name="Footer Placeholder 9">
            <a:extLst>
              <a:ext uri="{FF2B5EF4-FFF2-40B4-BE49-F238E27FC236}">
                <a16:creationId xmlns:a16="http://schemas.microsoft.com/office/drawing/2014/main" id="{BA849E67-05F9-4033-B033-74D6B8C8E771}"/>
              </a:ext>
            </a:extLst>
          </p:cNvPr>
          <p:cNvSpPr>
            <a:spLocks noGrp="1"/>
          </p:cNvSpPr>
          <p:nvPr>
            <p:ph type="ftr" sz="quarter" idx="11"/>
          </p:nvPr>
        </p:nvSpPr>
        <p:spPr/>
        <p:txBody>
          <a:bodyPr/>
          <a:lstStyle/>
          <a:p>
            <a:pPr algn="l"/>
            <a:endParaRPr lang="en-US" dirty="0"/>
          </a:p>
        </p:txBody>
      </p:sp>
      <p:sp>
        <p:nvSpPr>
          <p:cNvPr id="11" name="Slide Number Placeholder 10">
            <a:extLst>
              <a:ext uri="{FF2B5EF4-FFF2-40B4-BE49-F238E27FC236}">
                <a16:creationId xmlns:a16="http://schemas.microsoft.com/office/drawing/2014/main" id="{DFAAC6AA-CFFB-438F-9327-DDB023E2E149}"/>
              </a:ext>
            </a:extLst>
          </p:cNvPr>
          <p:cNvSpPr>
            <a:spLocks noGrp="1"/>
          </p:cNvSpPr>
          <p:nvPr>
            <p:ph type="sldNum" sz="quarter" idx="12"/>
          </p:nvPr>
        </p:nvSpPr>
        <p:spPr/>
        <p:txBody>
          <a:bodyPr/>
          <a:lstStyle/>
          <a:p>
            <a:pPr algn="ctr"/>
            <a:fld id="{D79E6812-DF0E-4B88-AFAA-EAC7168F54C0}" type="slidenum">
              <a:rPr lang="en-US" smtClean="0"/>
              <a:pPr algn="ctr"/>
              <a:t>‹#›</a:t>
            </a:fld>
            <a:endParaRPr lang="en-US" dirty="0"/>
          </a:p>
        </p:txBody>
      </p:sp>
      <p:sp>
        <p:nvSpPr>
          <p:cNvPr id="5" name="Title 4">
            <a:extLst>
              <a:ext uri="{FF2B5EF4-FFF2-40B4-BE49-F238E27FC236}">
                <a16:creationId xmlns:a16="http://schemas.microsoft.com/office/drawing/2014/main" id="{BA4960CB-ABA7-4442-AB15-FE444F23C6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800140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8348291-9C7D-407E-8D07-FA3A323EA973}"/>
              </a:ext>
            </a:extLst>
          </p:cNvPr>
          <p:cNvSpPr>
            <a:spLocks noGrp="1"/>
          </p:cNvSpPr>
          <p:nvPr>
            <p:ph type="body" idx="1"/>
          </p:nvPr>
        </p:nvSpPr>
        <p:spPr>
          <a:xfrm>
            <a:off x="5184648" y="758952"/>
            <a:ext cx="6245352" cy="548640"/>
          </a:xfrm>
        </p:spPr>
        <p:txBody>
          <a:bodyPr anchor="b"/>
          <a:lstStyle>
            <a:lvl1pPr marL="0" indent="0">
              <a:buNone/>
              <a:defRPr sz="22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1A192D2-8BA6-4A4D-814D-AD37A2A10AC8}"/>
              </a:ext>
            </a:extLst>
          </p:cNvPr>
          <p:cNvSpPr>
            <a:spLocks noGrp="1"/>
          </p:cNvSpPr>
          <p:nvPr>
            <p:ph sz="half" idx="2"/>
          </p:nvPr>
        </p:nvSpPr>
        <p:spPr>
          <a:xfrm>
            <a:off x="5190323" y="1377198"/>
            <a:ext cx="6239675"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86FD4BC-C948-41C4-BA24-5D26147E1C97}"/>
              </a:ext>
            </a:extLst>
          </p:cNvPr>
          <p:cNvSpPr>
            <a:spLocks noGrp="1"/>
          </p:cNvSpPr>
          <p:nvPr>
            <p:ph type="body" sz="quarter" idx="3"/>
          </p:nvPr>
        </p:nvSpPr>
        <p:spPr>
          <a:xfrm>
            <a:off x="5184647" y="3319548"/>
            <a:ext cx="6245351" cy="548640"/>
          </a:xfrm>
        </p:spPr>
        <p:txBody>
          <a:bodyPr anchor="b"/>
          <a:lstStyle>
            <a:lvl1pPr marL="0" indent="0">
              <a:buNone/>
              <a:defRPr sz="22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2E359C-F73D-4F1B-9F9A-6D628567105D}"/>
              </a:ext>
            </a:extLst>
          </p:cNvPr>
          <p:cNvSpPr>
            <a:spLocks noGrp="1"/>
          </p:cNvSpPr>
          <p:nvPr>
            <p:ph sz="quarter" idx="4"/>
          </p:nvPr>
        </p:nvSpPr>
        <p:spPr>
          <a:xfrm>
            <a:off x="5184646" y="3932372"/>
            <a:ext cx="6245352"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a:extLst>
              <a:ext uri="{FF2B5EF4-FFF2-40B4-BE49-F238E27FC236}">
                <a16:creationId xmlns:a16="http://schemas.microsoft.com/office/drawing/2014/main" id="{D76B63AE-38FF-40DD-A543-32DD98E6BDB2}"/>
              </a:ext>
            </a:extLst>
          </p:cNvPr>
          <p:cNvSpPr>
            <a:spLocks noGrp="1"/>
          </p:cNvSpPr>
          <p:nvPr>
            <p:ph type="title"/>
          </p:nvPr>
        </p:nvSpPr>
        <p:spPr/>
        <p:txBody>
          <a:bodyPr/>
          <a:lstStyle/>
          <a:p>
            <a:r>
              <a:rPr lang="en-US"/>
              <a:t>Click to edit Master title style</a:t>
            </a:r>
            <a:endParaRPr lang="en-US" dirty="0"/>
          </a:p>
        </p:txBody>
      </p:sp>
      <p:sp>
        <p:nvSpPr>
          <p:cNvPr id="12" name="Date Placeholder 11">
            <a:extLst>
              <a:ext uri="{FF2B5EF4-FFF2-40B4-BE49-F238E27FC236}">
                <a16:creationId xmlns:a16="http://schemas.microsoft.com/office/drawing/2014/main" id="{C686C0EB-E082-4BAB-99E8-B42F3C28B20F}"/>
              </a:ext>
            </a:extLst>
          </p:cNvPr>
          <p:cNvSpPr>
            <a:spLocks noGrp="1"/>
          </p:cNvSpPr>
          <p:nvPr>
            <p:ph type="dt" sz="half" idx="10"/>
          </p:nvPr>
        </p:nvSpPr>
        <p:spPr/>
        <p:txBody>
          <a:bodyPr/>
          <a:lstStyle/>
          <a:p>
            <a:pPr algn="r"/>
            <a:fld id="{53BEF823-48A5-43FC-BE03-E79964288B41}" type="datetimeFigureOut">
              <a:rPr lang="en-US" smtClean="0"/>
              <a:pPr algn="r"/>
              <a:t>10/13/22</a:t>
            </a:fld>
            <a:endParaRPr lang="en-US" dirty="0"/>
          </a:p>
        </p:txBody>
      </p:sp>
      <p:sp>
        <p:nvSpPr>
          <p:cNvPr id="13" name="Footer Placeholder 12">
            <a:extLst>
              <a:ext uri="{FF2B5EF4-FFF2-40B4-BE49-F238E27FC236}">
                <a16:creationId xmlns:a16="http://schemas.microsoft.com/office/drawing/2014/main" id="{B3CB0152-BA1F-48C7-A66F-3ADB51C94B97}"/>
              </a:ext>
            </a:extLst>
          </p:cNvPr>
          <p:cNvSpPr>
            <a:spLocks noGrp="1"/>
          </p:cNvSpPr>
          <p:nvPr>
            <p:ph type="ftr" sz="quarter" idx="11"/>
          </p:nvPr>
        </p:nvSpPr>
        <p:spPr/>
        <p:txBody>
          <a:bodyPr/>
          <a:lstStyle/>
          <a:p>
            <a:pPr algn="l"/>
            <a:endParaRPr lang="en-US" dirty="0"/>
          </a:p>
        </p:txBody>
      </p:sp>
      <p:sp>
        <p:nvSpPr>
          <p:cNvPr id="14" name="Slide Number Placeholder 13">
            <a:extLst>
              <a:ext uri="{FF2B5EF4-FFF2-40B4-BE49-F238E27FC236}">
                <a16:creationId xmlns:a16="http://schemas.microsoft.com/office/drawing/2014/main" id="{BD1C21B3-5CF6-415F-8295-EED3DF5CB55C}"/>
              </a:ext>
            </a:extLst>
          </p:cNvPr>
          <p:cNvSpPr>
            <a:spLocks noGrp="1"/>
          </p:cNvSpPr>
          <p:nvPr>
            <p:ph type="sldNum" sz="quarter" idx="12"/>
          </p:nvPr>
        </p:nvSpPr>
        <p:spPr/>
        <p:txBody>
          <a:bodyPr/>
          <a:lstStyle/>
          <a:p>
            <a:pPr algn="ctr"/>
            <a:fld id="{D79E6812-DF0E-4B88-AFAA-EAC7168F54C0}" type="slidenum">
              <a:rPr lang="en-US" smtClean="0"/>
              <a:pPr algn="ctr"/>
              <a:t>‹#›</a:t>
            </a:fld>
            <a:endParaRPr lang="en-US" dirty="0"/>
          </a:p>
        </p:txBody>
      </p:sp>
    </p:spTree>
    <p:extLst>
      <p:ext uri="{BB962C8B-B14F-4D97-AF65-F5344CB8AC3E}">
        <p14:creationId xmlns:p14="http://schemas.microsoft.com/office/powerpoint/2010/main" val="8987766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470D5-4EB9-4410-A8AE-6D85F19239FF}"/>
              </a:ext>
            </a:extLst>
          </p:cNvPr>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5887FB59-BA77-4864-B9E8-994851250CB4}"/>
              </a:ext>
            </a:extLst>
          </p:cNvPr>
          <p:cNvSpPr>
            <a:spLocks noGrp="1"/>
          </p:cNvSpPr>
          <p:nvPr>
            <p:ph type="dt" sz="half" idx="10"/>
          </p:nvPr>
        </p:nvSpPr>
        <p:spPr/>
        <p:txBody>
          <a:bodyPr/>
          <a:lstStyle/>
          <a:p>
            <a:pPr algn="r"/>
            <a:fld id="{53BEF823-48A5-43FC-BE03-E79964288B41}" type="datetimeFigureOut">
              <a:rPr lang="en-US" smtClean="0"/>
              <a:pPr algn="r"/>
              <a:t>10/13/22</a:t>
            </a:fld>
            <a:endParaRPr lang="en-US" dirty="0"/>
          </a:p>
        </p:txBody>
      </p:sp>
      <p:sp>
        <p:nvSpPr>
          <p:cNvPr id="7" name="Footer Placeholder 6">
            <a:extLst>
              <a:ext uri="{FF2B5EF4-FFF2-40B4-BE49-F238E27FC236}">
                <a16:creationId xmlns:a16="http://schemas.microsoft.com/office/drawing/2014/main" id="{B6F0BC0B-BA67-455B-B567-1473DF0628BE}"/>
              </a:ext>
            </a:extLst>
          </p:cNvPr>
          <p:cNvSpPr>
            <a:spLocks noGrp="1"/>
          </p:cNvSpPr>
          <p:nvPr>
            <p:ph type="ftr" sz="quarter" idx="11"/>
          </p:nvPr>
        </p:nvSpPr>
        <p:spPr/>
        <p:txBody>
          <a:bodyPr/>
          <a:lstStyle/>
          <a:p>
            <a:pPr algn="l"/>
            <a:endParaRPr lang="en-US" dirty="0"/>
          </a:p>
        </p:txBody>
      </p:sp>
      <p:sp>
        <p:nvSpPr>
          <p:cNvPr id="8" name="Slide Number Placeholder 7">
            <a:extLst>
              <a:ext uri="{FF2B5EF4-FFF2-40B4-BE49-F238E27FC236}">
                <a16:creationId xmlns:a16="http://schemas.microsoft.com/office/drawing/2014/main" id="{2CF0BCF3-6FB5-4529-AA6A-A31467351EF5}"/>
              </a:ext>
            </a:extLst>
          </p:cNvPr>
          <p:cNvSpPr>
            <a:spLocks noGrp="1"/>
          </p:cNvSpPr>
          <p:nvPr>
            <p:ph type="sldNum" sz="quarter" idx="12"/>
          </p:nvPr>
        </p:nvSpPr>
        <p:spPr/>
        <p:txBody>
          <a:bodyPr/>
          <a:lstStyle/>
          <a:p>
            <a:pPr algn="ctr"/>
            <a:fld id="{D79E6812-DF0E-4B88-AFAA-EAC7168F54C0}" type="slidenum">
              <a:rPr lang="en-US" smtClean="0"/>
              <a:pPr algn="ctr"/>
              <a:t>‹#›</a:t>
            </a:fld>
            <a:endParaRPr lang="en-US" dirty="0"/>
          </a:p>
        </p:txBody>
      </p:sp>
    </p:spTree>
    <p:extLst>
      <p:ext uri="{BB962C8B-B14F-4D97-AF65-F5344CB8AC3E}">
        <p14:creationId xmlns:p14="http://schemas.microsoft.com/office/powerpoint/2010/main" val="28462748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4BF1315B-6865-4A5A-91C1-B75339038903}"/>
              </a:ext>
            </a:extLst>
          </p:cNvPr>
          <p:cNvSpPr>
            <a:spLocks noGrp="1"/>
          </p:cNvSpPr>
          <p:nvPr>
            <p:ph type="dt" sz="half" idx="10"/>
          </p:nvPr>
        </p:nvSpPr>
        <p:spPr/>
        <p:txBody>
          <a:bodyPr/>
          <a:lstStyle/>
          <a:p>
            <a:pPr algn="r"/>
            <a:fld id="{53BEF823-48A5-43FC-BE03-E79964288B41}" type="datetimeFigureOut">
              <a:rPr lang="en-US" smtClean="0"/>
              <a:pPr algn="r"/>
              <a:t>10/13/22</a:t>
            </a:fld>
            <a:endParaRPr lang="en-US" dirty="0"/>
          </a:p>
        </p:txBody>
      </p:sp>
      <p:sp>
        <p:nvSpPr>
          <p:cNvPr id="6" name="Footer Placeholder 5">
            <a:extLst>
              <a:ext uri="{FF2B5EF4-FFF2-40B4-BE49-F238E27FC236}">
                <a16:creationId xmlns:a16="http://schemas.microsoft.com/office/drawing/2014/main" id="{DD536720-08C7-43DE-8EB5-CAB52D0E96B1}"/>
              </a:ext>
            </a:extLst>
          </p:cNvPr>
          <p:cNvSpPr>
            <a:spLocks noGrp="1"/>
          </p:cNvSpPr>
          <p:nvPr>
            <p:ph type="ftr" sz="quarter" idx="11"/>
          </p:nvPr>
        </p:nvSpPr>
        <p:spPr/>
        <p:txBody>
          <a:bodyPr/>
          <a:lstStyle/>
          <a:p>
            <a:pPr algn="l"/>
            <a:endParaRPr lang="en-US" dirty="0"/>
          </a:p>
        </p:txBody>
      </p:sp>
      <p:sp>
        <p:nvSpPr>
          <p:cNvPr id="7" name="Slide Number Placeholder 6">
            <a:extLst>
              <a:ext uri="{FF2B5EF4-FFF2-40B4-BE49-F238E27FC236}">
                <a16:creationId xmlns:a16="http://schemas.microsoft.com/office/drawing/2014/main" id="{6D2477AF-B012-491C-AE42-22DE1203BE8D}"/>
              </a:ext>
            </a:extLst>
          </p:cNvPr>
          <p:cNvSpPr>
            <a:spLocks noGrp="1"/>
          </p:cNvSpPr>
          <p:nvPr>
            <p:ph type="sldNum" sz="quarter" idx="12"/>
          </p:nvPr>
        </p:nvSpPr>
        <p:spPr/>
        <p:txBody>
          <a:bodyPr/>
          <a:lstStyle/>
          <a:p>
            <a:pPr algn="ctr"/>
            <a:fld id="{D79E6812-DF0E-4B88-AFAA-EAC7168F54C0}" type="slidenum">
              <a:rPr lang="en-US" smtClean="0"/>
              <a:pPr algn="ctr"/>
              <a:t>‹#›</a:t>
            </a:fld>
            <a:endParaRPr lang="en-US" dirty="0"/>
          </a:p>
        </p:txBody>
      </p:sp>
    </p:spTree>
    <p:extLst>
      <p:ext uri="{BB962C8B-B14F-4D97-AF65-F5344CB8AC3E}">
        <p14:creationId xmlns:p14="http://schemas.microsoft.com/office/powerpoint/2010/main" val="3886884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ED183AC-72A9-43F5-A1B3-1D7A6A4C7EEB}"/>
              </a:ext>
            </a:extLst>
          </p:cNvPr>
          <p:cNvSpPr>
            <a:spLocks noGrp="1"/>
          </p:cNvSpPr>
          <p:nvPr>
            <p:ph idx="1"/>
          </p:nvPr>
        </p:nvSpPr>
        <p:spPr>
          <a:xfrm>
            <a:off x="5183188" y="758951"/>
            <a:ext cx="6245352" cy="4754881"/>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C4045592-52ED-4270-ACBB-BCC528DAC407}"/>
              </a:ext>
            </a:extLst>
          </p:cNvPr>
          <p:cNvSpPr>
            <a:spLocks noGrp="1"/>
          </p:cNvSpPr>
          <p:nvPr>
            <p:ph type="body" sz="half" idx="2"/>
          </p:nvPr>
        </p:nvSpPr>
        <p:spPr>
          <a:xfrm>
            <a:off x="758953" y="3815080"/>
            <a:ext cx="3831336" cy="1698752"/>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a:extLst>
              <a:ext uri="{FF2B5EF4-FFF2-40B4-BE49-F238E27FC236}">
                <a16:creationId xmlns:a16="http://schemas.microsoft.com/office/drawing/2014/main" id="{99A93518-F9B5-418F-9883-BEF8359B045A}"/>
              </a:ext>
            </a:extLst>
          </p:cNvPr>
          <p:cNvSpPr>
            <a:spLocks noGrp="1"/>
          </p:cNvSpPr>
          <p:nvPr>
            <p:ph type="dt" sz="half" idx="10"/>
          </p:nvPr>
        </p:nvSpPr>
        <p:spPr/>
        <p:txBody>
          <a:bodyPr/>
          <a:lstStyle/>
          <a:p>
            <a:pPr algn="r"/>
            <a:fld id="{53BEF823-48A5-43FC-BE03-E79964288B41}" type="datetimeFigureOut">
              <a:rPr lang="en-US" smtClean="0"/>
              <a:pPr algn="r"/>
              <a:t>10/13/22</a:t>
            </a:fld>
            <a:endParaRPr lang="en-US" dirty="0"/>
          </a:p>
        </p:txBody>
      </p:sp>
      <p:sp>
        <p:nvSpPr>
          <p:cNvPr id="10" name="Footer Placeholder 9">
            <a:extLst>
              <a:ext uri="{FF2B5EF4-FFF2-40B4-BE49-F238E27FC236}">
                <a16:creationId xmlns:a16="http://schemas.microsoft.com/office/drawing/2014/main" id="{27B9FFE7-C4AB-425B-9B56-E412C72212A0}"/>
              </a:ext>
            </a:extLst>
          </p:cNvPr>
          <p:cNvSpPr>
            <a:spLocks noGrp="1"/>
          </p:cNvSpPr>
          <p:nvPr>
            <p:ph type="ftr" sz="quarter" idx="11"/>
          </p:nvPr>
        </p:nvSpPr>
        <p:spPr/>
        <p:txBody>
          <a:bodyPr/>
          <a:lstStyle/>
          <a:p>
            <a:pPr algn="l"/>
            <a:endParaRPr lang="en-US" dirty="0"/>
          </a:p>
        </p:txBody>
      </p:sp>
      <p:sp>
        <p:nvSpPr>
          <p:cNvPr id="11" name="Slide Number Placeholder 10">
            <a:extLst>
              <a:ext uri="{FF2B5EF4-FFF2-40B4-BE49-F238E27FC236}">
                <a16:creationId xmlns:a16="http://schemas.microsoft.com/office/drawing/2014/main" id="{59231052-EBA8-4781-B28A-2FEA8BE523F3}"/>
              </a:ext>
            </a:extLst>
          </p:cNvPr>
          <p:cNvSpPr>
            <a:spLocks noGrp="1"/>
          </p:cNvSpPr>
          <p:nvPr>
            <p:ph type="sldNum" sz="quarter" idx="12"/>
          </p:nvPr>
        </p:nvSpPr>
        <p:spPr/>
        <p:txBody>
          <a:bodyPr/>
          <a:lstStyle/>
          <a:p>
            <a:pPr algn="ctr"/>
            <a:fld id="{D79E6812-DF0E-4B88-AFAA-EAC7168F54C0}" type="slidenum">
              <a:rPr lang="en-US" smtClean="0"/>
              <a:pPr algn="ctr"/>
              <a:t>‹#›</a:t>
            </a:fld>
            <a:endParaRPr lang="en-US" dirty="0"/>
          </a:p>
        </p:txBody>
      </p:sp>
      <p:sp>
        <p:nvSpPr>
          <p:cNvPr id="2" name="Title 1">
            <a:extLst>
              <a:ext uri="{FF2B5EF4-FFF2-40B4-BE49-F238E27FC236}">
                <a16:creationId xmlns:a16="http://schemas.microsoft.com/office/drawing/2014/main" id="{CBDBF9E7-F686-4FA1-9BA5-69BDD014B0D3}"/>
              </a:ext>
            </a:extLst>
          </p:cNvPr>
          <p:cNvSpPr>
            <a:spLocks noGrp="1"/>
          </p:cNvSpPr>
          <p:nvPr>
            <p:ph type="title"/>
          </p:nvPr>
        </p:nvSpPr>
        <p:spPr>
          <a:xfrm>
            <a:off x="758952" y="758952"/>
            <a:ext cx="3831336" cy="2930179"/>
          </a:xfrm>
        </p:spPr>
        <p:txBody>
          <a:bodyPr/>
          <a:lstStyle/>
          <a:p>
            <a:r>
              <a:rPr lang="en-US"/>
              <a:t>Click to edit Master title style</a:t>
            </a:r>
            <a:endParaRPr lang="en-US" dirty="0"/>
          </a:p>
        </p:txBody>
      </p:sp>
    </p:spTree>
    <p:extLst>
      <p:ext uri="{BB962C8B-B14F-4D97-AF65-F5344CB8AC3E}">
        <p14:creationId xmlns:p14="http://schemas.microsoft.com/office/powerpoint/2010/main" val="26514970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116CF06-B27C-4DC4-981D-38E31997BD16}"/>
              </a:ext>
            </a:extLst>
          </p:cNvPr>
          <p:cNvSpPr>
            <a:spLocks noGrp="1"/>
          </p:cNvSpPr>
          <p:nvPr>
            <p:ph type="pic" idx="1"/>
          </p:nvPr>
        </p:nvSpPr>
        <p:spPr>
          <a:xfrm>
            <a:off x="5183188" y="758951"/>
            <a:ext cx="6245352" cy="475488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E1976E66-2CB3-4F47-97F6-077C42818316}"/>
              </a:ext>
            </a:extLst>
          </p:cNvPr>
          <p:cNvSpPr>
            <a:spLocks noGrp="1"/>
          </p:cNvSpPr>
          <p:nvPr>
            <p:ph type="body" sz="half" idx="2"/>
          </p:nvPr>
        </p:nvSpPr>
        <p:spPr>
          <a:xfrm>
            <a:off x="758952" y="3794760"/>
            <a:ext cx="3831336" cy="1719072"/>
          </a:xfrm>
        </p:spPr>
        <p:txBody>
          <a:bodyPr>
            <a:normAutofit/>
          </a:bodyPr>
          <a:lstStyle>
            <a:lvl1pPr marL="0" indent="0">
              <a:buNone/>
              <a:defRPr sz="200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a:extLst>
              <a:ext uri="{FF2B5EF4-FFF2-40B4-BE49-F238E27FC236}">
                <a16:creationId xmlns:a16="http://schemas.microsoft.com/office/drawing/2014/main" id="{71414C9F-CBBD-4D5E-A831-BC0CDFEBCEF3}"/>
              </a:ext>
            </a:extLst>
          </p:cNvPr>
          <p:cNvSpPr>
            <a:spLocks noGrp="1"/>
          </p:cNvSpPr>
          <p:nvPr>
            <p:ph type="dt" sz="half" idx="10"/>
          </p:nvPr>
        </p:nvSpPr>
        <p:spPr/>
        <p:txBody>
          <a:bodyPr/>
          <a:lstStyle/>
          <a:p>
            <a:pPr algn="r"/>
            <a:fld id="{53BEF823-48A5-43FC-BE03-E79964288B41}" type="datetimeFigureOut">
              <a:rPr lang="en-US" smtClean="0"/>
              <a:pPr algn="r"/>
              <a:t>10/13/22</a:t>
            </a:fld>
            <a:endParaRPr lang="en-US" dirty="0"/>
          </a:p>
        </p:txBody>
      </p:sp>
      <p:sp>
        <p:nvSpPr>
          <p:cNvPr id="10" name="Footer Placeholder 9">
            <a:extLst>
              <a:ext uri="{FF2B5EF4-FFF2-40B4-BE49-F238E27FC236}">
                <a16:creationId xmlns:a16="http://schemas.microsoft.com/office/drawing/2014/main" id="{F58DC0C8-B580-442D-8DAC-4F0F869B1F11}"/>
              </a:ext>
            </a:extLst>
          </p:cNvPr>
          <p:cNvSpPr>
            <a:spLocks noGrp="1"/>
          </p:cNvSpPr>
          <p:nvPr>
            <p:ph type="ftr" sz="quarter" idx="11"/>
          </p:nvPr>
        </p:nvSpPr>
        <p:spPr/>
        <p:txBody>
          <a:bodyPr/>
          <a:lstStyle/>
          <a:p>
            <a:pPr algn="l"/>
            <a:endParaRPr lang="en-US" dirty="0"/>
          </a:p>
        </p:txBody>
      </p:sp>
      <p:sp>
        <p:nvSpPr>
          <p:cNvPr id="11" name="Slide Number Placeholder 10">
            <a:extLst>
              <a:ext uri="{FF2B5EF4-FFF2-40B4-BE49-F238E27FC236}">
                <a16:creationId xmlns:a16="http://schemas.microsoft.com/office/drawing/2014/main" id="{1B0D29E8-DFEE-49AB-83AF-85FF25252A3C}"/>
              </a:ext>
            </a:extLst>
          </p:cNvPr>
          <p:cNvSpPr>
            <a:spLocks noGrp="1"/>
          </p:cNvSpPr>
          <p:nvPr>
            <p:ph type="sldNum" sz="quarter" idx="12"/>
          </p:nvPr>
        </p:nvSpPr>
        <p:spPr/>
        <p:txBody>
          <a:bodyPr/>
          <a:lstStyle/>
          <a:p>
            <a:pPr algn="ctr"/>
            <a:fld id="{D79E6812-DF0E-4B88-AFAA-EAC7168F54C0}" type="slidenum">
              <a:rPr lang="en-US" smtClean="0"/>
              <a:pPr algn="ctr"/>
              <a:t>‹#›</a:t>
            </a:fld>
            <a:endParaRPr lang="en-US" dirty="0"/>
          </a:p>
        </p:txBody>
      </p:sp>
      <p:sp>
        <p:nvSpPr>
          <p:cNvPr id="2" name="Title 1">
            <a:extLst>
              <a:ext uri="{FF2B5EF4-FFF2-40B4-BE49-F238E27FC236}">
                <a16:creationId xmlns:a16="http://schemas.microsoft.com/office/drawing/2014/main" id="{D0EAAF1B-6B6E-4D37-8F57-E403C6371A00}"/>
              </a:ext>
            </a:extLst>
          </p:cNvPr>
          <p:cNvSpPr>
            <a:spLocks noGrp="1"/>
          </p:cNvSpPr>
          <p:nvPr>
            <p:ph type="title"/>
          </p:nvPr>
        </p:nvSpPr>
        <p:spPr>
          <a:xfrm>
            <a:off x="758952" y="758952"/>
            <a:ext cx="3831336" cy="2926080"/>
          </a:xfrm>
        </p:spPr>
        <p:txBody>
          <a:bodyPr/>
          <a:lstStyle/>
          <a:p>
            <a:r>
              <a:rPr lang="en-US"/>
              <a:t>Click to edit Master title style</a:t>
            </a:r>
            <a:endParaRPr lang="en-US" dirty="0"/>
          </a:p>
        </p:txBody>
      </p:sp>
    </p:spTree>
    <p:extLst>
      <p:ext uri="{BB962C8B-B14F-4D97-AF65-F5344CB8AC3E}">
        <p14:creationId xmlns:p14="http://schemas.microsoft.com/office/powerpoint/2010/main" val="12488645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8" name="Freeform 6" title="Page Number Shape">
            <a:extLst>
              <a:ext uri="{FF2B5EF4-FFF2-40B4-BE49-F238E27FC236}">
                <a16:creationId xmlns:a16="http://schemas.microsoft.com/office/drawing/2014/main" id="{72411438-92A5-42B0-9C54-EA4FB32ACB5E}"/>
              </a:ext>
            </a:extLst>
          </p:cNvPr>
          <p:cNvSpPr/>
          <p:nvPr/>
        </p:nvSpPr>
        <p:spPr bwMode="auto">
          <a:xfrm>
            <a:off x="11784011" y="5778801"/>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dirty="0"/>
          </a:p>
        </p:txBody>
      </p:sp>
      <p:sp>
        <p:nvSpPr>
          <p:cNvPr id="2" name="Title Placeholder 1">
            <a:extLst>
              <a:ext uri="{FF2B5EF4-FFF2-40B4-BE49-F238E27FC236}">
                <a16:creationId xmlns:a16="http://schemas.microsoft.com/office/drawing/2014/main" id="{0D56E4D8-47B6-4DEC-BD29-B3B6ED4CC739}"/>
              </a:ext>
            </a:extLst>
          </p:cNvPr>
          <p:cNvSpPr>
            <a:spLocks noGrp="1"/>
          </p:cNvSpPr>
          <p:nvPr>
            <p:ph type="title"/>
          </p:nvPr>
        </p:nvSpPr>
        <p:spPr>
          <a:xfrm>
            <a:off x="758952" y="758952"/>
            <a:ext cx="3831336" cy="475488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F0F5D4C-4873-4052-A294-99CCB9421C4A}"/>
              </a:ext>
            </a:extLst>
          </p:cNvPr>
          <p:cNvSpPr>
            <a:spLocks noGrp="1"/>
          </p:cNvSpPr>
          <p:nvPr>
            <p:ph type="body" idx="1"/>
          </p:nvPr>
        </p:nvSpPr>
        <p:spPr>
          <a:xfrm>
            <a:off x="5184648" y="758952"/>
            <a:ext cx="6245352" cy="475488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41D62B3-3490-46B4-A10E-33FCE4A1FBB5}"/>
              </a:ext>
            </a:extLst>
          </p:cNvPr>
          <p:cNvSpPr>
            <a:spLocks noGrp="1"/>
          </p:cNvSpPr>
          <p:nvPr>
            <p:ph type="dt" sz="half" idx="2"/>
          </p:nvPr>
        </p:nvSpPr>
        <p:spPr>
          <a:xfrm>
            <a:off x="7616952" y="6007608"/>
            <a:ext cx="3813048" cy="365125"/>
          </a:xfrm>
          <a:prstGeom prst="rect">
            <a:avLst/>
          </a:prstGeom>
        </p:spPr>
        <p:txBody>
          <a:bodyPr vert="horz" lIns="91440" tIns="45720" rIns="91440" bIns="45720" rtlCol="0" anchor="ctr"/>
          <a:lstStyle>
            <a:lvl1pPr algn="r">
              <a:defRPr sz="1000" spc="50" baseline="0">
                <a:solidFill>
                  <a:schemeClr val="tx1">
                    <a:lumMod val="85000"/>
                    <a:lumOff val="15000"/>
                  </a:schemeClr>
                </a:solidFill>
              </a:defRPr>
            </a:lvl1pPr>
          </a:lstStyle>
          <a:p>
            <a:pPr algn="r"/>
            <a:fld id="{53BEF823-48A5-43FC-BE03-E79964288B41}" type="datetimeFigureOut">
              <a:rPr lang="en-US" smtClean="0"/>
              <a:pPr algn="r"/>
              <a:t>10/13/22</a:t>
            </a:fld>
            <a:endParaRPr lang="en-US" dirty="0"/>
          </a:p>
        </p:txBody>
      </p:sp>
      <p:sp>
        <p:nvSpPr>
          <p:cNvPr id="5" name="Footer Placeholder 4">
            <a:extLst>
              <a:ext uri="{FF2B5EF4-FFF2-40B4-BE49-F238E27FC236}">
                <a16:creationId xmlns:a16="http://schemas.microsoft.com/office/drawing/2014/main" id="{97424CB1-7D5F-4F52-9F99-7068F5819E8C}"/>
              </a:ext>
            </a:extLst>
          </p:cNvPr>
          <p:cNvSpPr>
            <a:spLocks noGrp="1"/>
          </p:cNvSpPr>
          <p:nvPr>
            <p:ph type="ftr" sz="quarter" idx="3"/>
          </p:nvPr>
        </p:nvSpPr>
        <p:spPr>
          <a:xfrm>
            <a:off x="758952" y="6007608"/>
            <a:ext cx="3831336" cy="365125"/>
          </a:xfrm>
          <a:prstGeom prst="rect">
            <a:avLst/>
          </a:prstGeom>
        </p:spPr>
        <p:txBody>
          <a:bodyPr vert="horz" lIns="91440" tIns="45720" rIns="91440" bIns="45720" rtlCol="0" anchor="ctr"/>
          <a:lstStyle>
            <a:lvl1pPr algn="l">
              <a:defRPr sz="1000" spc="50" baseline="0">
                <a:solidFill>
                  <a:schemeClr val="tx1">
                    <a:lumMod val="85000"/>
                    <a:lumOff val="15000"/>
                  </a:schemeClr>
                </a:solidFill>
              </a:defRPr>
            </a:lvl1pPr>
          </a:lstStyle>
          <a:p>
            <a:pPr algn="l"/>
            <a:endParaRPr lang="en-US" dirty="0"/>
          </a:p>
        </p:txBody>
      </p:sp>
      <p:sp>
        <p:nvSpPr>
          <p:cNvPr id="6" name="Slide Number Placeholder 5">
            <a:extLst>
              <a:ext uri="{FF2B5EF4-FFF2-40B4-BE49-F238E27FC236}">
                <a16:creationId xmlns:a16="http://schemas.microsoft.com/office/drawing/2014/main" id="{1A1F9CC9-1431-4569-B2F1-D04814955381}"/>
              </a:ext>
            </a:extLst>
          </p:cNvPr>
          <p:cNvSpPr>
            <a:spLocks noGrp="1"/>
          </p:cNvSpPr>
          <p:nvPr>
            <p:ph type="sldNum" sz="quarter" idx="4"/>
          </p:nvPr>
        </p:nvSpPr>
        <p:spPr>
          <a:xfrm>
            <a:off x="11786616" y="6007608"/>
            <a:ext cx="411480" cy="365125"/>
          </a:xfrm>
          <a:prstGeom prst="rect">
            <a:avLst/>
          </a:prstGeom>
        </p:spPr>
        <p:txBody>
          <a:bodyPr vert="horz" lIns="45720" tIns="45720" rIns="45720" bIns="45720" rtlCol="0" anchor="ctr"/>
          <a:lstStyle>
            <a:lvl1pPr algn="r">
              <a:defRPr sz="900" b="1">
                <a:solidFill>
                  <a:schemeClr val="bg1"/>
                </a:solidFill>
              </a:defRPr>
            </a:lvl1pPr>
          </a:lstStyle>
          <a:p>
            <a:pPr algn="ctr"/>
            <a:fld id="{D79E6812-DF0E-4B88-AFAA-EAC7168F54C0}" type="slidenum">
              <a:rPr lang="en-US" smtClean="0"/>
              <a:pPr algn="ctr"/>
              <a:t>‹#›</a:t>
            </a:fld>
            <a:endParaRPr lang="en-US" dirty="0"/>
          </a:p>
        </p:txBody>
      </p:sp>
    </p:spTree>
    <p:extLst>
      <p:ext uri="{BB962C8B-B14F-4D97-AF65-F5344CB8AC3E}">
        <p14:creationId xmlns:p14="http://schemas.microsoft.com/office/powerpoint/2010/main" val="4128393542"/>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txStyles>
    <p:titleStyle>
      <a:lvl1pPr algn="l" defTabSz="914400" rtl="0" eaLnBrk="1" latinLnBrk="0" hangingPunct="1">
        <a:lnSpc>
          <a:spcPct val="90000"/>
        </a:lnSpc>
        <a:spcBef>
          <a:spcPct val="0"/>
        </a:spcBef>
        <a:buNone/>
        <a:defRPr sz="6000" i="1" kern="1200" spc="100" baseline="0">
          <a:solidFill>
            <a:schemeClr val="tx1">
              <a:lumMod val="85000"/>
              <a:lumOff val="15000"/>
            </a:schemeClr>
          </a:solidFill>
          <a:latin typeface="+mj-lt"/>
          <a:ea typeface="+mj-ea"/>
          <a:cs typeface="+mj-cs"/>
        </a:defRPr>
      </a:lvl1pPr>
    </p:titleStyle>
    <p:bodyStyle>
      <a:lvl1pPr marL="182880" indent="-182880" algn="l" defTabSz="914400" rtl="0" eaLnBrk="1" latinLnBrk="0" hangingPunct="1">
        <a:lnSpc>
          <a:spcPct val="110000"/>
        </a:lnSpc>
        <a:spcBef>
          <a:spcPts val="400"/>
        </a:spcBef>
        <a:spcAft>
          <a:spcPts val="400"/>
        </a:spcAft>
        <a:buClrTx/>
        <a:buFont typeface="Arial" panose="020B0604020202020204" pitchFamily="34" charset="0"/>
        <a:buChar char="•"/>
        <a:defRPr sz="2000" kern="1200">
          <a:solidFill>
            <a:schemeClr val="tx1">
              <a:lumMod val="85000"/>
              <a:lumOff val="15000"/>
            </a:schemeClr>
          </a:solidFill>
          <a:latin typeface="+mn-lt"/>
          <a:ea typeface="+mn-ea"/>
          <a:cs typeface="+mn-cs"/>
        </a:defRPr>
      </a:lvl1pPr>
      <a:lvl2pPr marL="182880" indent="0" algn="l" defTabSz="914400" rtl="0" eaLnBrk="1" latinLnBrk="0" hangingPunct="1">
        <a:lnSpc>
          <a:spcPct val="110000"/>
        </a:lnSpc>
        <a:spcBef>
          <a:spcPts val="400"/>
        </a:spcBef>
        <a:spcAft>
          <a:spcPts val="400"/>
        </a:spcAft>
        <a:buClrTx/>
        <a:buFont typeface="Arial" panose="020B0604020202020204" pitchFamily="34" charset="0"/>
        <a:buNone/>
        <a:defRPr sz="1800" i="1" kern="1200">
          <a:solidFill>
            <a:schemeClr val="tx1">
              <a:lumMod val="85000"/>
              <a:lumOff val="15000"/>
            </a:schemeClr>
          </a:solidFill>
          <a:latin typeface="+mn-lt"/>
          <a:ea typeface="+mn-ea"/>
          <a:cs typeface="+mn-cs"/>
        </a:defRPr>
      </a:lvl2pPr>
      <a:lvl3pPr marL="182880" indent="-182880" algn="l" defTabSz="914400" rtl="0" eaLnBrk="1" latinLnBrk="0" hangingPunct="1">
        <a:lnSpc>
          <a:spcPct val="110000"/>
        </a:lnSpc>
        <a:spcBef>
          <a:spcPts val="400"/>
        </a:spcBef>
        <a:spcAft>
          <a:spcPts val="400"/>
        </a:spcAft>
        <a:buClrTx/>
        <a:buFont typeface="Arial" panose="020B0604020202020204" pitchFamily="34" charset="0"/>
        <a:buChar char="•"/>
        <a:defRPr sz="1600" kern="1200">
          <a:solidFill>
            <a:schemeClr val="tx1">
              <a:lumMod val="85000"/>
              <a:lumOff val="15000"/>
            </a:schemeClr>
          </a:solidFill>
          <a:latin typeface="+mn-lt"/>
          <a:ea typeface="+mn-ea"/>
          <a:cs typeface="+mn-cs"/>
        </a:defRPr>
      </a:lvl3pPr>
      <a:lvl4pPr marL="182880" indent="0" algn="l" defTabSz="914400" rtl="0" eaLnBrk="1" latinLnBrk="0" hangingPunct="1">
        <a:lnSpc>
          <a:spcPct val="110000"/>
        </a:lnSpc>
        <a:spcBef>
          <a:spcPts val="400"/>
        </a:spcBef>
        <a:spcAft>
          <a:spcPts val="400"/>
        </a:spcAft>
        <a:buClrTx/>
        <a:buFont typeface="Arial" panose="020B0604020202020204" pitchFamily="34" charset="0"/>
        <a:buNone/>
        <a:defRPr sz="1400" i="1" kern="1200">
          <a:solidFill>
            <a:schemeClr val="tx1">
              <a:lumMod val="85000"/>
              <a:lumOff val="15000"/>
            </a:schemeClr>
          </a:solidFill>
          <a:latin typeface="+mn-lt"/>
          <a:ea typeface="+mn-ea"/>
          <a:cs typeface="+mn-cs"/>
        </a:defRPr>
      </a:lvl4pPr>
      <a:lvl5pPr marL="182880" indent="-182880" algn="l" defTabSz="914400" rtl="0" eaLnBrk="1" latinLnBrk="0" hangingPunct="1">
        <a:lnSpc>
          <a:spcPct val="110000"/>
        </a:lnSpc>
        <a:spcBef>
          <a:spcPts val="400"/>
        </a:spcBef>
        <a:spcAft>
          <a:spcPts val="400"/>
        </a:spcAft>
        <a:buClrTx/>
        <a:buFont typeface="Arial" panose="020B0604020202020204" pitchFamily="34" charset="0"/>
        <a:buChar char="•"/>
        <a:defRPr sz="14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14.sv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4.sv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3.xml"/><Relationship Id="rId4" Type="http://schemas.openxmlformats.org/officeDocument/2006/relationships/image" Target="../media/image31.svg"/></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hyperlink" Target="https://www.invent.org/blog/inventors/patsy-sherman-samuel-smith"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5.png"/><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3.xml"/><Relationship Id="rId4" Type="http://schemas.openxmlformats.org/officeDocument/2006/relationships/image" Target="../media/image9.svg"/></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8000"/>
            <a:satMod val="170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5B419A7-F817-4767-8CCB-FB0E189C4A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Video 3">
            <a:extLst>
              <a:ext uri="{FF2B5EF4-FFF2-40B4-BE49-F238E27FC236}">
                <a16:creationId xmlns:a16="http://schemas.microsoft.com/office/drawing/2014/main" id="{2F533340-7FDC-D94F-9CEF-6691A13FF83F}"/>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1" y="10"/>
            <a:ext cx="12191999" cy="6857990"/>
          </a:xfrm>
          <a:prstGeom prst="rect">
            <a:avLst/>
          </a:prstGeom>
        </p:spPr>
      </p:pic>
      <p:sp>
        <p:nvSpPr>
          <p:cNvPr id="11" name="Rectangle 10">
            <a:extLst>
              <a:ext uri="{FF2B5EF4-FFF2-40B4-BE49-F238E27FC236}">
                <a16:creationId xmlns:a16="http://schemas.microsoft.com/office/drawing/2014/main" id="{2B76CDF1-6A1E-445E-91B6-686D6C9178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60126" y="-1373875"/>
            <a:ext cx="6858000" cy="9605749"/>
          </a:xfrm>
          <a:prstGeom prst="rect">
            <a:avLst/>
          </a:prstGeom>
          <a:gradFill>
            <a:gsLst>
              <a:gs pos="100000">
                <a:srgbClr val="000000">
                  <a:alpha val="0"/>
                </a:srgbClr>
              </a:gs>
              <a:gs pos="0">
                <a:schemeClr val="tx1"/>
              </a:gs>
              <a:gs pos="0">
                <a:srgbClr val="000000">
                  <a:alpha val="7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BCCD4B7-8436-11DC-A3E6-99B88C7848D1}"/>
              </a:ext>
            </a:extLst>
          </p:cNvPr>
          <p:cNvSpPr>
            <a:spLocks noGrp="1"/>
          </p:cNvSpPr>
          <p:nvPr>
            <p:ph type="ctrTitle"/>
          </p:nvPr>
        </p:nvSpPr>
        <p:spPr>
          <a:xfrm>
            <a:off x="6170624" y="1143000"/>
            <a:ext cx="5303520" cy="2984701"/>
          </a:xfrm>
        </p:spPr>
        <p:txBody>
          <a:bodyPr anchor="b">
            <a:normAutofit/>
          </a:bodyPr>
          <a:lstStyle/>
          <a:p>
            <a:r>
              <a:rPr lang="en-GB" sz="4200" dirty="0">
                <a:solidFill>
                  <a:srgbClr val="FFFFFF"/>
                </a:solidFill>
              </a:rPr>
              <a:t>Novelty, Risk and Scientific Uncertainty </a:t>
            </a:r>
            <a:br>
              <a:rPr lang="en-GB" sz="4200" dirty="0">
                <a:solidFill>
                  <a:srgbClr val="FFFFFF"/>
                </a:solidFill>
              </a:rPr>
            </a:br>
            <a:r>
              <a:rPr lang="en-GB" sz="4200" dirty="0">
                <a:solidFill>
                  <a:srgbClr val="FFFFFF"/>
                </a:solidFill>
              </a:rPr>
              <a:t>in Environmental Law</a:t>
            </a:r>
          </a:p>
        </p:txBody>
      </p:sp>
      <p:sp>
        <p:nvSpPr>
          <p:cNvPr id="3" name="Subtitle 2">
            <a:extLst>
              <a:ext uri="{FF2B5EF4-FFF2-40B4-BE49-F238E27FC236}">
                <a16:creationId xmlns:a16="http://schemas.microsoft.com/office/drawing/2014/main" id="{3A24FCF3-264F-71F8-E161-4006571F6946}"/>
              </a:ext>
            </a:extLst>
          </p:cNvPr>
          <p:cNvSpPr>
            <a:spLocks noGrp="1"/>
          </p:cNvSpPr>
          <p:nvPr>
            <p:ph type="subTitle" idx="1"/>
          </p:nvPr>
        </p:nvSpPr>
        <p:spPr>
          <a:xfrm>
            <a:off x="6170624" y="4452109"/>
            <a:ext cx="5259376" cy="1318071"/>
          </a:xfrm>
        </p:spPr>
        <p:txBody>
          <a:bodyPr>
            <a:normAutofit/>
          </a:bodyPr>
          <a:lstStyle/>
          <a:p>
            <a:pPr algn="ctr"/>
            <a:r>
              <a:rPr lang="en-GB" dirty="0">
                <a:solidFill>
                  <a:srgbClr val="FFFFFF"/>
                </a:solidFill>
              </a:rPr>
              <a:t>Kathleen Garnett, PhD Candidate</a:t>
            </a:r>
          </a:p>
          <a:p>
            <a:pPr algn="ctr"/>
            <a:r>
              <a:rPr lang="en-GB" dirty="0">
                <a:solidFill>
                  <a:srgbClr val="FFFFFF"/>
                </a:solidFill>
              </a:rPr>
              <a:t>Wageningen University</a:t>
            </a:r>
          </a:p>
          <a:p>
            <a:pPr algn="ctr"/>
            <a:r>
              <a:rPr lang="en-GB" dirty="0">
                <a:solidFill>
                  <a:srgbClr val="FFFFFF"/>
                </a:solidFill>
              </a:rPr>
              <a:t>Law Group</a:t>
            </a:r>
          </a:p>
        </p:txBody>
      </p:sp>
      <p:cxnSp>
        <p:nvCxnSpPr>
          <p:cNvPr id="13" name="Straight Connector 12">
            <a:extLst>
              <a:ext uri="{FF2B5EF4-FFF2-40B4-BE49-F238E27FC236}">
                <a16:creationId xmlns:a16="http://schemas.microsoft.com/office/drawing/2014/main" id="{17726E8A-324C-4684-96F2-AFDDFB2F144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238864" y="4291242"/>
            <a:ext cx="521208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15" name="Freeform 6">
            <a:extLst>
              <a:ext uri="{FF2B5EF4-FFF2-40B4-BE49-F238E27FC236}">
                <a16:creationId xmlns:a16="http://schemas.microsoft.com/office/drawing/2014/main" id="{7021D92D-08FF-45A6-9109-AC9462C7E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8152"/>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dirty="0"/>
          </a:p>
        </p:txBody>
      </p:sp>
    </p:spTree>
    <p:extLst>
      <p:ext uri="{BB962C8B-B14F-4D97-AF65-F5344CB8AC3E}">
        <p14:creationId xmlns:p14="http://schemas.microsoft.com/office/powerpoint/2010/main" val="169783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8000"/>
            <a:satMod val="170000"/>
          </a:schemeClr>
        </a:solidFill>
        <a:effectLst/>
      </p:bgPr>
    </p:bg>
    <p:spTree>
      <p:nvGrpSpPr>
        <p:cNvPr id="1" name=""/>
        <p:cNvGrpSpPr/>
        <p:nvPr/>
      </p:nvGrpSpPr>
      <p:grpSpPr>
        <a:xfrm>
          <a:off x="0" y="0"/>
          <a:ext cx="0" cy="0"/>
          <a:chOff x="0" y="0"/>
          <a:chExt cx="0" cy="0"/>
        </a:xfrm>
      </p:grpSpPr>
      <p:sp>
        <p:nvSpPr>
          <p:cNvPr id="9251" name="Freeform 6">
            <a:extLst>
              <a:ext uri="{FF2B5EF4-FFF2-40B4-BE49-F238E27FC236}">
                <a16:creationId xmlns:a16="http://schemas.microsoft.com/office/drawing/2014/main" id="{DD4C4B28-6B4B-4445-8535-F516D74E4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dirty="0"/>
          </a:p>
        </p:txBody>
      </p:sp>
      <p:cxnSp>
        <p:nvCxnSpPr>
          <p:cNvPr id="9252" name="Straight Connector 9244">
            <a:extLst>
              <a:ext uri="{FF2B5EF4-FFF2-40B4-BE49-F238E27FC236}">
                <a16:creationId xmlns:a16="http://schemas.microsoft.com/office/drawing/2014/main" id="{0CB1C732-7193-4253-8746-850D090A6B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8952" y="1280160"/>
            <a:ext cx="0" cy="557784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9253" name="Rectangle 9246">
            <a:extLst>
              <a:ext uri="{FF2B5EF4-FFF2-40B4-BE49-F238E27FC236}">
                <a16:creationId xmlns:a16="http://schemas.microsoft.com/office/drawing/2014/main" id="{55B419A7-F817-4767-8CCB-FB0E189C4A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218" name="Picture 2" descr="They Made Headlines: The Discovery of Radium stock image | Look and Learn">
            <a:extLst>
              <a:ext uri="{FF2B5EF4-FFF2-40B4-BE49-F238E27FC236}">
                <a16:creationId xmlns:a16="http://schemas.microsoft.com/office/drawing/2014/main" id="{E079A27B-8A20-B045-F8B1-457BD75E8CB1}"/>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5979" b="35583"/>
          <a:stretch/>
        </p:blipFill>
        <p:spPr bwMode="auto">
          <a:xfrm>
            <a:off x="3331593" y="10"/>
            <a:ext cx="8860407" cy="6857990"/>
          </a:xfrm>
          <a:custGeom>
            <a:avLst/>
            <a:gdLst/>
            <a:ahLst/>
            <a:cxnLst/>
            <a:rect l="l" t="t" r="r" b="b"/>
            <a:pathLst>
              <a:path w="8860407" h="6858000">
                <a:moveTo>
                  <a:pt x="0" y="0"/>
                </a:moveTo>
                <a:lnTo>
                  <a:pt x="8860407" y="0"/>
                </a:lnTo>
                <a:lnTo>
                  <a:pt x="8860407" y="6858000"/>
                </a:lnTo>
                <a:lnTo>
                  <a:pt x="661049" y="6858000"/>
                </a:lnTo>
                <a:lnTo>
                  <a:pt x="832672" y="6662026"/>
                </a:lnTo>
                <a:cubicBezTo>
                  <a:pt x="1465328" y="5866432"/>
                  <a:pt x="1845374" y="4846462"/>
                  <a:pt x="1845374" y="3734370"/>
                </a:cubicBezTo>
                <a:cubicBezTo>
                  <a:pt x="1845374" y="2244963"/>
                  <a:pt x="1163691" y="920792"/>
                  <a:pt x="106458" y="79568"/>
                </a:cubicBez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73FF75B-B8F3-036D-CC46-905FF0AB5EFB}"/>
              </a:ext>
            </a:extLst>
          </p:cNvPr>
          <p:cNvSpPr>
            <a:spLocks noGrp="1"/>
          </p:cNvSpPr>
          <p:nvPr>
            <p:ph type="title"/>
          </p:nvPr>
        </p:nvSpPr>
        <p:spPr>
          <a:xfrm>
            <a:off x="517803" y="1822291"/>
            <a:ext cx="3447288" cy="2062102"/>
          </a:xfrm>
        </p:spPr>
        <p:txBody>
          <a:bodyPr vert="horz" lIns="91440" tIns="45720" rIns="91440" bIns="45720" rtlCol="0" anchor="b">
            <a:normAutofit fontScale="90000"/>
          </a:bodyPr>
          <a:lstStyle/>
          <a:p>
            <a:br>
              <a:rPr lang="en-US" sz="5400" dirty="0">
                <a:solidFill>
                  <a:schemeClr val="tx2">
                    <a:lumMod val="75000"/>
                    <a:lumOff val="25000"/>
                  </a:schemeClr>
                </a:solidFill>
              </a:rPr>
            </a:br>
            <a:br>
              <a:rPr lang="en-US" sz="5400" dirty="0">
                <a:solidFill>
                  <a:schemeClr val="tx2">
                    <a:lumMod val="75000"/>
                    <a:lumOff val="25000"/>
                  </a:schemeClr>
                </a:solidFill>
              </a:rPr>
            </a:br>
            <a:br>
              <a:rPr lang="en-US" sz="5400" dirty="0">
                <a:solidFill>
                  <a:schemeClr val="tx2">
                    <a:lumMod val="75000"/>
                    <a:lumOff val="25000"/>
                  </a:schemeClr>
                </a:solidFill>
              </a:rPr>
            </a:br>
            <a:r>
              <a:rPr lang="en-US" sz="5400" dirty="0">
                <a:solidFill>
                  <a:schemeClr val="tx2">
                    <a:lumMod val="75000"/>
                    <a:lumOff val="25000"/>
                  </a:schemeClr>
                </a:solidFill>
              </a:rPr>
              <a:t>1.NOVELTY </a:t>
            </a:r>
            <a:br>
              <a:rPr lang="en-US" sz="5400" dirty="0">
                <a:solidFill>
                  <a:schemeClr val="tx2">
                    <a:lumMod val="75000"/>
                    <a:lumOff val="25000"/>
                  </a:schemeClr>
                </a:solidFill>
              </a:rPr>
            </a:br>
            <a:endParaRPr lang="en-US" sz="3600" dirty="0">
              <a:solidFill>
                <a:schemeClr val="tx2">
                  <a:lumMod val="75000"/>
                  <a:lumOff val="25000"/>
                </a:schemeClr>
              </a:solidFill>
            </a:endParaRPr>
          </a:p>
        </p:txBody>
      </p:sp>
      <p:sp>
        <p:nvSpPr>
          <p:cNvPr id="9254" name="Freeform 6">
            <a:extLst>
              <a:ext uri="{FF2B5EF4-FFF2-40B4-BE49-F238E27FC236}">
                <a16:creationId xmlns:a16="http://schemas.microsoft.com/office/drawing/2014/main" id="{ADA271CD-3011-4A05-B4A3-80F1794684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8152"/>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dirty="0"/>
          </a:p>
        </p:txBody>
      </p:sp>
      <p:sp>
        <p:nvSpPr>
          <p:cNvPr id="3" name="TextBox 2">
            <a:extLst>
              <a:ext uri="{FF2B5EF4-FFF2-40B4-BE49-F238E27FC236}">
                <a16:creationId xmlns:a16="http://schemas.microsoft.com/office/drawing/2014/main" id="{D71B24D5-BF0C-7DB7-5DAB-C604D78BEB3C}"/>
              </a:ext>
            </a:extLst>
          </p:cNvPr>
          <p:cNvSpPr txBox="1"/>
          <p:nvPr/>
        </p:nvSpPr>
        <p:spPr>
          <a:xfrm>
            <a:off x="678149" y="3822764"/>
            <a:ext cx="2817617" cy="1384995"/>
          </a:xfrm>
          <a:prstGeom prst="rect">
            <a:avLst/>
          </a:prstGeom>
          <a:noFill/>
        </p:spPr>
        <p:txBody>
          <a:bodyPr wrap="square" rtlCol="0">
            <a:spAutoFit/>
          </a:bodyPr>
          <a:lstStyle/>
          <a:p>
            <a:r>
              <a:rPr lang="en-GB" sz="2800" b="1" i="1" dirty="0">
                <a:solidFill>
                  <a:schemeClr val="tx2">
                    <a:lumMod val="75000"/>
                    <a:lumOff val="25000"/>
                  </a:schemeClr>
                </a:solidFill>
                <a:latin typeface="TimesNewRomanPS"/>
              </a:rPr>
              <a:t>Twenty-three years ago radium was unknown. </a:t>
            </a:r>
          </a:p>
        </p:txBody>
      </p:sp>
      <p:pic>
        <p:nvPicPr>
          <p:cNvPr id="5" name="Graphic 4" descr="Checkbox Ticked outline">
            <a:extLst>
              <a:ext uri="{FF2B5EF4-FFF2-40B4-BE49-F238E27FC236}">
                <a16:creationId xmlns:a16="http://schemas.microsoft.com/office/drawing/2014/main" id="{255BA623-3C36-4F67-295F-69CBE1617F3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572710" y="4098779"/>
            <a:ext cx="914400" cy="914400"/>
          </a:xfrm>
          <a:prstGeom prst="rect">
            <a:avLst/>
          </a:prstGeom>
        </p:spPr>
      </p:pic>
      <p:sp>
        <p:nvSpPr>
          <p:cNvPr id="6" name="TextBox 5">
            <a:extLst>
              <a:ext uri="{FF2B5EF4-FFF2-40B4-BE49-F238E27FC236}">
                <a16:creationId xmlns:a16="http://schemas.microsoft.com/office/drawing/2014/main" id="{1E4B439D-411E-77D4-CE8C-824C1A56089B}"/>
              </a:ext>
            </a:extLst>
          </p:cNvPr>
          <p:cNvSpPr txBox="1"/>
          <p:nvPr/>
        </p:nvSpPr>
        <p:spPr>
          <a:xfrm>
            <a:off x="5556417" y="3391877"/>
            <a:ext cx="6674055" cy="2246769"/>
          </a:xfrm>
          <a:prstGeom prst="rect">
            <a:avLst/>
          </a:prstGeom>
          <a:noFill/>
        </p:spPr>
        <p:txBody>
          <a:bodyPr wrap="square" rtlCol="0">
            <a:spAutoFit/>
          </a:bodyPr>
          <a:lstStyle/>
          <a:p>
            <a:r>
              <a:rPr lang="en-GB" sz="2800" b="1" i="1" u="none" strike="noStrike" dirty="0">
                <a:solidFill>
                  <a:schemeClr val="tx1">
                    <a:lumMod val="85000"/>
                    <a:lumOff val="15000"/>
                  </a:schemeClr>
                </a:solidFill>
                <a:effectLst/>
                <a:latin typeface="+mj-lt"/>
              </a:rPr>
              <a:t>“The responsibility in this case can only be laid to the tremendous progress made in science in the last four decades, for radium was unknown prior to 1898. </a:t>
            </a:r>
            <a:r>
              <a:rPr lang="en-GB" sz="2800" b="1" i="0" u="none" strike="noStrike" dirty="0">
                <a:solidFill>
                  <a:schemeClr val="tx1">
                    <a:lumMod val="85000"/>
                    <a:lumOff val="15000"/>
                  </a:schemeClr>
                </a:solidFill>
                <a:effectLst/>
                <a:latin typeface="+mj-lt"/>
              </a:rPr>
              <a:t>Foreman J, La Porte</a:t>
            </a:r>
            <a:endParaRPr lang="en-GB" sz="2800" b="1" dirty="0">
              <a:solidFill>
                <a:schemeClr val="tx1">
                  <a:lumMod val="85000"/>
                  <a:lumOff val="15000"/>
                </a:schemeClr>
              </a:solidFill>
              <a:latin typeface="+mj-lt"/>
            </a:endParaRPr>
          </a:p>
        </p:txBody>
      </p:sp>
      <p:sp>
        <p:nvSpPr>
          <p:cNvPr id="7" name="TextBox 6">
            <a:extLst>
              <a:ext uri="{FF2B5EF4-FFF2-40B4-BE49-F238E27FC236}">
                <a16:creationId xmlns:a16="http://schemas.microsoft.com/office/drawing/2014/main" id="{B1A7CD41-2DB5-458C-4876-9946C265A303}"/>
              </a:ext>
            </a:extLst>
          </p:cNvPr>
          <p:cNvSpPr txBox="1"/>
          <p:nvPr/>
        </p:nvSpPr>
        <p:spPr>
          <a:xfrm>
            <a:off x="5398830" y="2002901"/>
            <a:ext cx="6589175" cy="461665"/>
          </a:xfrm>
          <a:prstGeom prst="rect">
            <a:avLst/>
          </a:prstGeom>
          <a:noFill/>
        </p:spPr>
        <p:txBody>
          <a:bodyPr wrap="square" rtlCol="0">
            <a:spAutoFit/>
          </a:bodyPr>
          <a:lstStyle/>
          <a:p>
            <a:r>
              <a:rPr lang="en-GB" sz="2400" b="1" dirty="0">
                <a:solidFill>
                  <a:schemeClr val="accent3">
                    <a:lumMod val="50000"/>
                  </a:schemeClr>
                </a:solidFill>
                <a:effectLst/>
                <a:latin typeface="+mj-lt"/>
              </a:rPr>
              <a:t>In 1898 the Curries discover the element radiu</a:t>
            </a:r>
            <a:r>
              <a:rPr lang="en-GB" sz="2400" b="1" dirty="0">
                <a:solidFill>
                  <a:schemeClr val="accent3">
                    <a:lumMod val="50000"/>
                  </a:schemeClr>
                </a:solidFill>
                <a:latin typeface="+mj-lt"/>
              </a:rPr>
              <a:t>m</a:t>
            </a:r>
            <a:endParaRPr lang="en-GB" sz="2400" dirty="0">
              <a:solidFill>
                <a:schemeClr val="accent3">
                  <a:lumMod val="50000"/>
                </a:schemeClr>
              </a:solidFill>
              <a:latin typeface="+mj-lt"/>
            </a:endParaRPr>
          </a:p>
        </p:txBody>
      </p:sp>
    </p:spTree>
    <p:extLst>
      <p:ext uri="{BB962C8B-B14F-4D97-AF65-F5344CB8AC3E}">
        <p14:creationId xmlns:p14="http://schemas.microsoft.com/office/powerpoint/2010/main" val="1762784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0" name="Picture 8" descr="The Half Life of Marie Curie – Lyceum">
            <a:extLst>
              <a:ext uri="{FF2B5EF4-FFF2-40B4-BE49-F238E27FC236}">
                <a16:creationId xmlns:a16="http://schemas.microsoft.com/office/drawing/2014/main" id="{E23B8B14-E882-841F-6EC4-C9699E6B28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472" y="0"/>
            <a:ext cx="12342471"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1693B0AE-7AFA-716F-8757-F4A71249C0AB}"/>
              </a:ext>
            </a:extLst>
          </p:cNvPr>
          <p:cNvSpPr>
            <a:spLocks noGrp="1"/>
          </p:cNvSpPr>
          <p:nvPr>
            <p:ph type="title"/>
          </p:nvPr>
        </p:nvSpPr>
        <p:spPr>
          <a:xfrm>
            <a:off x="232226" y="1250818"/>
            <a:ext cx="4569724" cy="4356364"/>
          </a:xfrm>
        </p:spPr>
        <p:txBody>
          <a:bodyPr>
            <a:normAutofit/>
          </a:bodyPr>
          <a:lstStyle/>
          <a:p>
            <a:r>
              <a:rPr lang="en-GB" sz="4000" b="1" dirty="0">
                <a:solidFill>
                  <a:schemeClr val="bg1"/>
                </a:solidFill>
              </a:rPr>
              <a:t>2. Scientific Claims</a:t>
            </a:r>
          </a:p>
        </p:txBody>
      </p:sp>
      <p:sp>
        <p:nvSpPr>
          <p:cNvPr id="3" name="Content Placeholder 2">
            <a:extLst>
              <a:ext uri="{FF2B5EF4-FFF2-40B4-BE49-F238E27FC236}">
                <a16:creationId xmlns:a16="http://schemas.microsoft.com/office/drawing/2014/main" id="{73AA62CD-9E62-4FFF-E1AE-DB942C5C998D}"/>
              </a:ext>
            </a:extLst>
          </p:cNvPr>
          <p:cNvSpPr>
            <a:spLocks noGrp="1"/>
          </p:cNvSpPr>
          <p:nvPr>
            <p:ph idx="1"/>
          </p:nvPr>
        </p:nvSpPr>
        <p:spPr>
          <a:xfrm>
            <a:off x="440855" y="1705438"/>
            <a:ext cx="3627081" cy="3269847"/>
          </a:xfrm>
        </p:spPr>
        <p:txBody>
          <a:bodyPr>
            <a:normAutofit fontScale="47500" lnSpcReduction="20000"/>
          </a:bodyPr>
          <a:lstStyle/>
          <a:p>
            <a:pPr marL="0" indent="0">
              <a:buNone/>
            </a:pPr>
            <a:endParaRPr lang="en-GB" sz="2000" b="1" dirty="0">
              <a:solidFill>
                <a:schemeClr val="bg1"/>
              </a:solidFill>
              <a:effectLst/>
              <a:latin typeface="TimesNewRomanPS"/>
            </a:endParaRPr>
          </a:p>
          <a:p>
            <a:pPr marL="0" indent="0">
              <a:buNone/>
            </a:pPr>
            <a:endParaRPr lang="en-GB" sz="4600" b="1" dirty="0">
              <a:solidFill>
                <a:schemeClr val="bg1"/>
              </a:solidFill>
              <a:latin typeface="TimesNewRomanPS"/>
            </a:endParaRPr>
          </a:p>
          <a:p>
            <a:pPr marL="0" indent="0">
              <a:buNone/>
            </a:pPr>
            <a:r>
              <a:rPr lang="en-GB" sz="4600" b="1" dirty="0">
                <a:solidFill>
                  <a:schemeClr val="bg1"/>
                </a:solidFill>
                <a:effectLst/>
                <a:latin typeface="+mj-lt"/>
              </a:rPr>
              <a:t>Today, thanks </a:t>
            </a:r>
            <a:r>
              <a:rPr lang="en-GB" sz="4600" b="1" u="sng" dirty="0">
                <a:solidFill>
                  <a:schemeClr val="bg1"/>
                </a:solidFill>
                <a:effectLst/>
                <a:latin typeface="+mj-lt"/>
              </a:rPr>
              <a:t>to </a:t>
            </a:r>
            <a:r>
              <a:rPr lang="en-GB" sz="7300" b="1" u="sng" dirty="0">
                <a:solidFill>
                  <a:schemeClr val="bg1"/>
                </a:solidFill>
                <a:effectLst/>
                <a:latin typeface="+mj-lt"/>
              </a:rPr>
              <a:t>constant laboratory work</a:t>
            </a:r>
            <a:r>
              <a:rPr lang="en-GB" sz="7300" b="1" dirty="0">
                <a:solidFill>
                  <a:schemeClr val="bg1"/>
                </a:solidFill>
                <a:effectLst/>
                <a:latin typeface="+mj-lt"/>
              </a:rPr>
              <a:t>, </a:t>
            </a:r>
            <a:r>
              <a:rPr lang="en-GB" sz="4600" b="1" dirty="0">
                <a:solidFill>
                  <a:schemeClr val="bg1"/>
                </a:solidFill>
                <a:effectLst/>
                <a:latin typeface="+mj-lt"/>
              </a:rPr>
              <a:t>the power of this most unusual of elements is at your disposal.</a:t>
            </a:r>
            <a:endParaRPr lang="en-GB" sz="4600" b="1" dirty="0">
              <a:solidFill>
                <a:schemeClr val="bg1"/>
              </a:solidFill>
              <a:latin typeface="+mj-lt"/>
            </a:endParaRPr>
          </a:p>
        </p:txBody>
      </p:sp>
      <p:sp>
        <p:nvSpPr>
          <p:cNvPr id="2" name="Text Placeholder 1">
            <a:extLst>
              <a:ext uri="{FF2B5EF4-FFF2-40B4-BE49-F238E27FC236}">
                <a16:creationId xmlns:a16="http://schemas.microsoft.com/office/drawing/2014/main" id="{E06F82E6-5B9E-0103-8436-22D2AEA9BBB7}"/>
              </a:ext>
            </a:extLst>
          </p:cNvPr>
          <p:cNvSpPr>
            <a:spLocks noGrp="1"/>
          </p:cNvSpPr>
          <p:nvPr>
            <p:ph type="body" idx="4294967295"/>
          </p:nvPr>
        </p:nvSpPr>
        <p:spPr>
          <a:xfrm>
            <a:off x="440855" y="306933"/>
            <a:ext cx="4361095" cy="784295"/>
          </a:xfrm>
        </p:spPr>
        <p:txBody>
          <a:bodyPr>
            <a:normAutofit fontScale="77500" lnSpcReduction="20000"/>
          </a:bodyPr>
          <a:lstStyle/>
          <a:p>
            <a:pPr marL="0" indent="0">
              <a:buNone/>
            </a:pPr>
            <a:r>
              <a:rPr lang="en-GB" b="1" dirty="0">
                <a:solidFill>
                  <a:schemeClr val="bg1"/>
                </a:solidFill>
              </a:rPr>
              <a:t>SCIENTIFIC IGNORANCE of CAUSAL RELATIONSHIPS leading to SCIENTIFIC UNCERTAINTY</a:t>
            </a:r>
          </a:p>
        </p:txBody>
      </p:sp>
      <p:sp>
        <p:nvSpPr>
          <p:cNvPr id="14" name="TextBox 13">
            <a:extLst>
              <a:ext uri="{FF2B5EF4-FFF2-40B4-BE49-F238E27FC236}">
                <a16:creationId xmlns:a16="http://schemas.microsoft.com/office/drawing/2014/main" id="{20C50025-43B0-B72A-9CA2-09532D1E5EF8}"/>
              </a:ext>
            </a:extLst>
          </p:cNvPr>
          <p:cNvSpPr txBox="1"/>
          <p:nvPr/>
        </p:nvSpPr>
        <p:spPr>
          <a:xfrm>
            <a:off x="5558904" y="2696151"/>
            <a:ext cx="6186668" cy="3724096"/>
          </a:xfrm>
          <a:prstGeom prst="rect">
            <a:avLst/>
          </a:prstGeom>
          <a:noFill/>
        </p:spPr>
        <p:txBody>
          <a:bodyPr wrap="square">
            <a:spAutoFit/>
          </a:bodyPr>
          <a:lstStyle/>
          <a:p>
            <a:r>
              <a:rPr lang="en-GB" sz="2600" b="1" i="1" dirty="0">
                <a:solidFill>
                  <a:schemeClr val="bg1"/>
                </a:solidFill>
                <a:effectLst/>
                <a:latin typeface="TimesNewRomanPS"/>
              </a:rPr>
              <a:t>“</a:t>
            </a:r>
            <a:r>
              <a:rPr lang="en-GB" sz="2600" b="1" i="1" u="none" strike="noStrike" dirty="0">
                <a:solidFill>
                  <a:schemeClr val="bg1"/>
                </a:solidFill>
                <a:effectLst/>
                <a:latin typeface="+mj-lt"/>
              </a:rPr>
              <a:t>Going back to 1920, there was no knowledge that an occupational hazard existed in dial painting.” </a:t>
            </a:r>
          </a:p>
          <a:p>
            <a:endParaRPr lang="en-GB" sz="2600" b="1" i="1" u="none" strike="noStrike" dirty="0">
              <a:solidFill>
                <a:schemeClr val="bg1"/>
              </a:solidFill>
              <a:latin typeface="TimesNewRomanPSMT"/>
            </a:endParaRPr>
          </a:p>
          <a:p>
            <a:r>
              <a:rPr lang="en-GB" sz="2600" b="1" i="1" dirty="0">
                <a:solidFill>
                  <a:schemeClr val="bg1"/>
                </a:solidFill>
                <a:effectLst/>
                <a:latin typeface="+mj-lt"/>
              </a:rPr>
              <a:t>“It is doubtful if an accurate picture of the knowledge existing in 1920 concerning radium could be drawn even by experts</a:t>
            </a:r>
            <a:r>
              <a:rPr lang="en-GB" sz="2600" b="1" dirty="0">
                <a:solidFill>
                  <a:schemeClr val="bg1"/>
                </a:solidFill>
                <a:effectLst/>
                <a:latin typeface="+mj-lt"/>
              </a:rPr>
              <a:t>” </a:t>
            </a:r>
          </a:p>
          <a:p>
            <a:endParaRPr lang="en-GB" sz="2600" b="1" dirty="0">
              <a:solidFill>
                <a:schemeClr val="bg1"/>
              </a:solidFill>
              <a:latin typeface="+mj-lt"/>
            </a:endParaRPr>
          </a:p>
          <a:p>
            <a:r>
              <a:rPr lang="en-GB" sz="2800" b="1" dirty="0">
                <a:solidFill>
                  <a:schemeClr val="bg1"/>
                </a:solidFill>
                <a:latin typeface="TimesNewRomanPSMT"/>
              </a:rPr>
              <a:t>Foreman J, La Porte</a:t>
            </a:r>
            <a:endParaRPr lang="en-GB" sz="2800" b="1" dirty="0">
              <a:solidFill>
                <a:schemeClr val="bg1"/>
              </a:solidFill>
            </a:endParaRPr>
          </a:p>
        </p:txBody>
      </p:sp>
      <p:pic>
        <p:nvPicPr>
          <p:cNvPr id="17" name="Graphic 16" descr="Checkbox Ticked outline">
            <a:extLst>
              <a:ext uri="{FF2B5EF4-FFF2-40B4-BE49-F238E27FC236}">
                <a16:creationId xmlns:a16="http://schemas.microsoft.com/office/drawing/2014/main" id="{35AE7B85-D572-39A2-BFCC-97154E378E5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0472" y="4376834"/>
            <a:ext cx="914400" cy="914400"/>
          </a:xfrm>
          <a:prstGeom prst="rect">
            <a:avLst/>
          </a:prstGeom>
        </p:spPr>
      </p:pic>
    </p:spTree>
    <p:extLst>
      <p:ext uri="{BB962C8B-B14F-4D97-AF65-F5344CB8AC3E}">
        <p14:creationId xmlns:p14="http://schemas.microsoft.com/office/powerpoint/2010/main" val="34137463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8000"/>
            <a:satMod val="170000"/>
          </a:schemeClr>
        </a:solidFill>
        <a:effectLst/>
      </p:bgPr>
    </p:bg>
    <p:spTree>
      <p:nvGrpSpPr>
        <p:cNvPr id="1" name=""/>
        <p:cNvGrpSpPr/>
        <p:nvPr/>
      </p:nvGrpSpPr>
      <p:grpSpPr>
        <a:xfrm>
          <a:off x="0" y="0"/>
          <a:ext cx="0" cy="0"/>
          <a:chOff x="0" y="0"/>
          <a:chExt cx="0" cy="0"/>
        </a:xfrm>
      </p:grpSpPr>
      <p:sp>
        <p:nvSpPr>
          <p:cNvPr id="10251" name="Freeform 6">
            <a:extLst>
              <a:ext uri="{FF2B5EF4-FFF2-40B4-BE49-F238E27FC236}">
                <a16:creationId xmlns:a16="http://schemas.microsoft.com/office/drawing/2014/main" id="{DD4C4B28-6B4B-4445-8535-F516D74E4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dirty="0"/>
          </a:p>
        </p:txBody>
      </p:sp>
      <p:cxnSp>
        <p:nvCxnSpPr>
          <p:cNvPr id="10253" name="Straight Connector 10252">
            <a:extLst>
              <a:ext uri="{FF2B5EF4-FFF2-40B4-BE49-F238E27FC236}">
                <a16:creationId xmlns:a16="http://schemas.microsoft.com/office/drawing/2014/main" id="{0CB1C732-7193-4253-8746-850D090A6B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8952" y="1280160"/>
            <a:ext cx="0" cy="557784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10255" name="Rectangle 10254">
            <a:extLst>
              <a:ext uri="{FF2B5EF4-FFF2-40B4-BE49-F238E27FC236}">
                <a16:creationId xmlns:a16="http://schemas.microsoft.com/office/drawing/2014/main" id="{E2D271B9-9BA2-4AF0-AE69-43E7D26B5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3D7D34A-C4BE-128B-FBFE-587C60CB2D78}"/>
              </a:ext>
            </a:extLst>
          </p:cNvPr>
          <p:cNvSpPr>
            <a:spLocks noGrp="1"/>
          </p:cNvSpPr>
          <p:nvPr>
            <p:ph type="title"/>
          </p:nvPr>
        </p:nvSpPr>
        <p:spPr>
          <a:xfrm>
            <a:off x="1078991" y="713414"/>
            <a:ext cx="10351007" cy="1346485"/>
          </a:xfrm>
        </p:spPr>
        <p:txBody>
          <a:bodyPr vert="horz" lIns="91440" tIns="45720" rIns="91440" bIns="45720" rtlCol="0" anchor="t">
            <a:normAutofit/>
          </a:bodyPr>
          <a:lstStyle/>
          <a:p>
            <a:r>
              <a:rPr lang="en-US" sz="5400" i="1" kern="1200" spc="100" baseline="0" dirty="0">
                <a:solidFill>
                  <a:schemeClr val="accent6">
                    <a:lumMod val="75000"/>
                  </a:schemeClr>
                </a:solidFill>
                <a:latin typeface="+mj-lt"/>
                <a:ea typeface="+mj-ea"/>
                <a:cs typeface="+mj-cs"/>
              </a:rPr>
              <a:t>3. Safety Claims</a:t>
            </a:r>
          </a:p>
        </p:txBody>
      </p:sp>
      <p:sp>
        <p:nvSpPr>
          <p:cNvPr id="3" name="Content Placeholder 2">
            <a:extLst>
              <a:ext uri="{FF2B5EF4-FFF2-40B4-BE49-F238E27FC236}">
                <a16:creationId xmlns:a16="http://schemas.microsoft.com/office/drawing/2014/main" id="{43D1940E-0D06-DCE9-1FDB-20A203147832}"/>
              </a:ext>
            </a:extLst>
          </p:cNvPr>
          <p:cNvSpPr>
            <a:spLocks noGrp="1"/>
          </p:cNvSpPr>
          <p:nvPr>
            <p:ph idx="1"/>
          </p:nvPr>
        </p:nvSpPr>
        <p:spPr>
          <a:xfrm>
            <a:off x="758952" y="2255209"/>
            <a:ext cx="10351006" cy="491319"/>
          </a:xfrm>
        </p:spPr>
        <p:txBody>
          <a:bodyPr vert="horz" lIns="91440" tIns="45720" rIns="91440" bIns="45720" rtlCol="0">
            <a:normAutofit/>
          </a:bodyPr>
          <a:lstStyle/>
          <a:p>
            <a:pPr marL="0" indent="0">
              <a:lnSpc>
                <a:spcPct val="100000"/>
              </a:lnSpc>
              <a:buNone/>
            </a:pPr>
            <a:r>
              <a:rPr lang="en-GB" sz="2000" b="1" i="1" dirty="0">
                <a:solidFill>
                  <a:schemeClr val="accent6">
                    <a:lumMod val="75000"/>
                  </a:schemeClr>
                </a:solidFill>
                <a:effectLst/>
                <a:latin typeface="TimesNewRomanPS"/>
              </a:rPr>
              <a:t>Through the medium of Undark, radium serves you safely and surely</a:t>
            </a:r>
            <a:endParaRPr lang="en-US" sz="2200" dirty="0"/>
          </a:p>
        </p:txBody>
      </p:sp>
      <p:pic>
        <p:nvPicPr>
          <p:cNvPr id="10244" name="Picture 4" descr="How We Realized Putting Radium in Everything Was Not the Answer - The  Atlantic">
            <a:extLst>
              <a:ext uri="{FF2B5EF4-FFF2-40B4-BE49-F238E27FC236}">
                <a16:creationId xmlns:a16="http://schemas.microsoft.com/office/drawing/2014/main" id="{9612C5BC-8FA4-D863-BF62-89F0DEEB565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4428" y="2997999"/>
            <a:ext cx="3842170" cy="2785563"/>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How We Realized Putting Radium in Everything Was Not the Answer - The  Atlantic">
            <a:extLst>
              <a:ext uri="{FF2B5EF4-FFF2-40B4-BE49-F238E27FC236}">
                <a16:creationId xmlns:a16="http://schemas.microsoft.com/office/drawing/2014/main" id="{F666EAE3-BD18-CEF3-AB82-44937D8054E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800611" y="2998000"/>
            <a:ext cx="2020732" cy="2785563"/>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How We Realized Putting Radium in Everything Was Not the Answer - The  Atlantic">
            <a:extLst>
              <a:ext uri="{FF2B5EF4-FFF2-40B4-BE49-F238E27FC236}">
                <a16:creationId xmlns:a16="http://schemas.microsoft.com/office/drawing/2014/main" id="{2E574762-7319-67EC-33F7-B90A52036711}"/>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583345" y="2998001"/>
            <a:ext cx="3846653" cy="2785563"/>
          </a:xfrm>
          <a:prstGeom prst="rect">
            <a:avLst/>
          </a:prstGeom>
          <a:noFill/>
          <a:extLst>
            <a:ext uri="{909E8E84-426E-40DD-AFC4-6F175D3DCCD1}">
              <a14:hiddenFill xmlns:a14="http://schemas.microsoft.com/office/drawing/2010/main">
                <a:solidFill>
                  <a:srgbClr val="FFFFFF"/>
                </a:solidFill>
              </a14:hiddenFill>
            </a:ext>
          </a:extLst>
        </p:spPr>
      </p:pic>
      <p:sp>
        <p:nvSpPr>
          <p:cNvPr id="10257" name="Freeform 6">
            <a:extLst>
              <a:ext uri="{FF2B5EF4-FFF2-40B4-BE49-F238E27FC236}">
                <a16:creationId xmlns:a16="http://schemas.microsoft.com/office/drawing/2014/main" id="{4C81B9CA-1414-4F8E-878C-2D9B6603CA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8152"/>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dirty="0"/>
          </a:p>
        </p:txBody>
      </p:sp>
      <p:sp>
        <p:nvSpPr>
          <p:cNvPr id="5" name="TextBox 4">
            <a:extLst>
              <a:ext uri="{FF2B5EF4-FFF2-40B4-BE49-F238E27FC236}">
                <a16:creationId xmlns:a16="http://schemas.microsoft.com/office/drawing/2014/main" id="{E809E74E-F3E8-0DEF-E018-ACCAA89AF997}"/>
              </a:ext>
            </a:extLst>
          </p:cNvPr>
          <p:cNvSpPr txBox="1"/>
          <p:nvPr/>
        </p:nvSpPr>
        <p:spPr>
          <a:xfrm>
            <a:off x="5810977" y="679995"/>
            <a:ext cx="6099858" cy="923330"/>
          </a:xfrm>
          <a:prstGeom prst="rect">
            <a:avLst/>
          </a:prstGeom>
          <a:noFill/>
        </p:spPr>
        <p:txBody>
          <a:bodyPr wrap="square">
            <a:spAutoFit/>
          </a:bodyPr>
          <a:lstStyle/>
          <a:p>
            <a:r>
              <a:rPr lang="en-GB" sz="1800" b="1" dirty="0">
                <a:solidFill>
                  <a:schemeClr val="tx1">
                    <a:lumMod val="75000"/>
                    <a:lumOff val="25000"/>
                  </a:schemeClr>
                </a:solidFill>
                <a:effectLst/>
                <a:latin typeface="TimesNewRomanPSMT"/>
              </a:rPr>
              <a:t>“</a:t>
            </a:r>
            <a:r>
              <a:rPr lang="en-GB" sz="1800" b="1" i="1" dirty="0">
                <a:solidFill>
                  <a:schemeClr val="tx1">
                    <a:lumMod val="75000"/>
                    <a:lumOff val="25000"/>
                  </a:schemeClr>
                </a:solidFill>
                <a:effectLst/>
                <a:latin typeface="TimesNewRomanPS"/>
              </a:rPr>
              <a:t>…..many hailed it as a great boon to humanity, and its internal uses by injection, inhalation, etc., were frequently advocated</a:t>
            </a:r>
            <a:r>
              <a:rPr lang="en-GB" sz="1800" b="1" dirty="0">
                <a:solidFill>
                  <a:schemeClr val="tx1">
                    <a:lumMod val="75000"/>
                    <a:lumOff val="25000"/>
                  </a:schemeClr>
                </a:solidFill>
                <a:effectLst/>
                <a:latin typeface="TimesNewRomanPSMT"/>
              </a:rPr>
              <a:t>” Foreman J, La Porte</a:t>
            </a:r>
            <a:endParaRPr lang="en-GB" sz="1800" b="1" dirty="0">
              <a:solidFill>
                <a:schemeClr val="tx1">
                  <a:lumMod val="75000"/>
                  <a:lumOff val="25000"/>
                </a:schemeClr>
              </a:solidFill>
            </a:endParaRPr>
          </a:p>
        </p:txBody>
      </p:sp>
      <p:pic>
        <p:nvPicPr>
          <p:cNvPr id="7" name="Graphic 6" descr="Checkbox Crossed outline">
            <a:extLst>
              <a:ext uri="{FF2B5EF4-FFF2-40B4-BE49-F238E27FC236}">
                <a16:creationId xmlns:a16="http://schemas.microsoft.com/office/drawing/2014/main" id="{A66F0E3C-6066-3293-DAD8-F88E9CF34AC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138932" y="1981962"/>
            <a:ext cx="914400" cy="914400"/>
          </a:xfrm>
          <a:prstGeom prst="rect">
            <a:avLst/>
          </a:prstGeom>
        </p:spPr>
      </p:pic>
    </p:spTree>
    <p:extLst>
      <p:ext uri="{BB962C8B-B14F-4D97-AF65-F5344CB8AC3E}">
        <p14:creationId xmlns:p14="http://schemas.microsoft.com/office/powerpoint/2010/main" val="9883219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8000"/>
            <a:satMod val="170000"/>
          </a:schemeClr>
        </a:solidFill>
        <a:effectLst/>
      </p:bgPr>
    </p:bg>
    <p:spTree>
      <p:nvGrpSpPr>
        <p:cNvPr id="1" name=""/>
        <p:cNvGrpSpPr/>
        <p:nvPr/>
      </p:nvGrpSpPr>
      <p:grpSpPr>
        <a:xfrm>
          <a:off x="0" y="0"/>
          <a:ext cx="0" cy="0"/>
          <a:chOff x="0" y="0"/>
          <a:chExt cx="0" cy="0"/>
        </a:xfrm>
      </p:grpSpPr>
      <p:sp>
        <p:nvSpPr>
          <p:cNvPr id="4128" name="Freeform 6">
            <a:extLst>
              <a:ext uri="{FF2B5EF4-FFF2-40B4-BE49-F238E27FC236}">
                <a16:creationId xmlns:a16="http://schemas.microsoft.com/office/drawing/2014/main" id="{DD4C4B28-6B4B-4445-8535-F516D74E4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dirty="0"/>
          </a:p>
        </p:txBody>
      </p:sp>
      <p:cxnSp>
        <p:nvCxnSpPr>
          <p:cNvPr id="4129" name="Straight Connector 4117">
            <a:extLst>
              <a:ext uri="{FF2B5EF4-FFF2-40B4-BE49-F238E27FC236}">
                <a16:creationId xmlns:a16="http://schemas.microsoft.com/office/drawing/2014/main" id="{0CB1C732-7193-4253-8746-850D090A6B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8952" y="1280160"/>
            <a:ext cx="0" cy="557784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4130" name="Rectangle 4119">
            <a:extLst>
              <a:ext uri="{FF2B5EF4-FFF2-40B4-BE49-F238E27FC236}">
                <a16:creationId xmlns:a16="http://schemas.microsoft.com/office/drawing/2014/main" id="{55B419A7-F817-4767-8CCB-FB0E189C4A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C607F03-1CB1-34EC-DCB5-644AA5682D9C}"/>
              </a:ext>
            </a:extLst>
          </p:cNvPr>
          <p:cNvSpPr>
            <a:spLocks noGrp="1"/>
          </p:cNvSpPr>
          <p:nvPr>
            <p:ph type="title"/>
          </p:nvPr>
        </p:nvSpPr>
        <p:spPr>
          <a:xfrm>
            <a:off x="7926281" y="467459"/>
            <a:ext cx="3464109" cy="5157838"/>
          </a:xfrm>
        </p:spPr>
        <p:txBody>
          <a:bodyPr vert="horz" lIns="91440" tIns="45720" rIns="91440" bIns="45720" rtlCol="0" anchor="t">
            <a:normAutofit/>
          </a:bodyPr>
          <a:lstStyle/>
          <a:p>
            <a:br>
              <a:rPr lang="en-US" sz="1400" i="1" kern="1200" spc="100" baseline="0" dirty="0">
                <a:solidFill>
                  <a:schemeClr val="tx1">
                    <a:lumMod val="85000"/>
                    <a:lumOff val="15000"/>
                  </a:schemeClr>
                </a:solidFill>
                <a:effectLst/>
                <a:latin typeface="+mj-lt"/>
                <a:ea typeface="+mj-ea"/>
                <a:cs typeface="+mj-cs"/>
              </a:rPr>
            </a:br>
            <a:br>
              <a:rPr lang="en-US" sz="1400" i="1" kern="1200" spc="100" baseline="0" dirty="0">
                <a:solidFill>
                  <a:schemeClr val="tx1">
                    <a:lumMod val="85000"/>
                    <a:lumOff val="15000"/>
                  </a:schemeClr>
                </a:solidFill>
                <a:effectLst/>
                <a:latin typeface="+mj-lt"/>
                <a:ea typeface="+mj-ea"/>
                <a:cs typeface="+mj-cs"/>
              </a:rPr>
            </a:br>
            <a:br>
              <a:rPr lang="en-US" sz="1400" i="1" kern="1200" spc="100" baseline="0" dirty="0">
                <a:solidFill>
                  <a:schemeClr val="tx1">
                    <a:lumMod val="85000"/>
                    <a:lumOff val="15000"/>
                  </a:schemeClr>
                </a:solidFill>
                <a:effectLst/>
                <a:latin typeface="+mj-lt"/>
                <a:ea typeface="+mj-ea"/>
                <a:cs typeface="+mj-cs"/>
              </a:rPr>
            </a:br>
            <a:r>
              <a:rPr lang="en-US" sz="2200" i="1" kern="1200" spc="100" baseline="0" dirty="0">
                <a:solidFill>
                  <a:schemeClr val="tx1">
                    <a:lumMod val="85000"/>
                    <a:lumOff val="15000"/>
                  </a:schemeClr>
                </a:solidFill>
                <a:effectLst/>
                <a:latin typeface="+mj-lt"/>
                <a:ea typeface="+mj-ea"/>
                <a:cs typeface="+mj-cs"/>
              </a:rPr>
              <a:t>The development of the law to meet such contingencies must of necessity lag behind their discovery. </a:t>
            </a:r>
            <a:r>
              <a:rPr lang="en-US" sz="2200" b="1" i="1" kern="1200" spc="100" baseline="0" dirty="0">
                <a:solidFill>
                  <a:srgbClr val="00B050"/>
                </a:solidFill>
                <a:effectLst/>
                <a:latin typeface="+mj-lt"/>
                <a:ea typeface="+mj-ea"/>
                <a:cs typeface="+mj-cs"/>
              </a:rPr>
              <a:t>Only forward looking, intelligent legislation can protect future situations such as the one here presented.” </a:t>
            </a:r>
            <a:br>
              <a:rPr lang="en-US" sz="2200" i="1" kern="1200" spc="100" baseline="0" dirty="0">
                <a:solidFill>
                  <a:schemeClr val="tx1">
                    <a:lumMod val="85000"/>
                    <a:lumOff val="15000"/>
                  </a:schemeClr>
                </a:solidFill>
                <a:latin typeface="+mj-lt"/>
                <a:ea typeface="+mj-ea"/>
                <a:cs typeface="+mj-cs"/>
              </a:rPr>
            </a:br>
            <a:r>
              <a:rPr lang="en-US" sz="2200" i="1" kern="1200" spc="100" baseline="0" dirty="0">
                <a:solidFill>
                  <a:schemeClr val="tx1">
                    <a:lumMod val="85000"/>
                    <a:lumOff val="15000"/>
                  </a:schemeClr>
                </a:solidFill>
                <a:latin typeface="+mj-lt"/>
                <a:ea typeface="+mj-ea"/>
                <a:cs typeface="+mj-cs"/>
              </a:rPr>
              <a:t>Foreman J, </a:t>
            </a:r>
            <a:r>
              <a:rPr lang="en-US" sz="2200" i="1" kern="1200" spc="100" baseline="0" dirty="0">
                <a:solidFill>
                  <a:schemeClr val="tx1">
                    <a:lumMod val="85000"/>
                    <a:lumOff val="15000"/>
                  </a:schemeClr>
                </a:solidFill>
                <a:effectLst/>
                <a:latin typeface="+mj-lt"/>
                <a:ea typeface="+mj-ea"/>
                <a:cs typeface="+mj-cs"/>
              </a:rPr>
              <a:t>La Porte v United States Radium Corporation, 13 F, 263 (D.N.J.) 1935 Fae. </a:t>
            </a:r>
            <a:br>
              <a:rPr lang="en-US" sz="2200" i="1" kern="1200" spc="100" baseline="0" dirty="0">
                <a:solidFill>
                  <a:schemeClr val="tx1">
                    <a:lumMod val="85000"/>
                    <a:lumOff val="15000"/>
                  </a:schemeClr>
                </a:solidFill>
                <a:effectLst/>
                <a:latin typeface="+mj-lt"/>
                <a:ea typeface="+mj-ea"/>
                <a:cs typeface="+mj-cs"/>
              </a:rPr>
            </a:br>
            <a:endParaRPr lang="en-US" sz="2200" i="1" kern="1200" spc="100" baseline="0" dirty="0">
              <a:solidFill>
                <a:schemeClr val="tx1">
                  <a:lumMod val="85000"/>
                  <a:lumOff val="15000"/>
                </a:schemeClr>
              </a:solidFill>
              <a:latin typeface="+mj-lt"/>
              <a:ea typeface="+mj-ea"/>
              <a:cs typeface="+mj-cs"/>
            </a:endParaRPr>
          </a:p>
        </p:txBody>
      </p:sp>
      <p:pic>
        <p:nvPicPr>
          <p:cNvPr id="4098" name="Picture 2" descr="Review: The Radium Girls: The Dark Story of America's Shining Women by Kate  Moore – Creature From The Book Lagoon">
            <a:extLst>
              <a:ext uri="{FF2B5EF4-FFF2-40B4-BE49-F238E27FC236}">
                <a16:creationId xmlns:a16="http://schemas.microsoft.com/office/drawing/2014/main" id="{81CD99C5-66D9-02EB-ACB1-45DAE25BF965}"/>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2" b="22082"/>
          <a:stretch/>
        </p:blipFill>
        <p:spPr bwMode="auto">
          <a:xfrm>
            <a:off x="2004432" y="1104066"/>
            <a:ext cx="3560778" cy="4682585"/>
          </a:xfrm>
          <a:prstGeom prst="rect">
            <a:avLst/>
          </a:prstGeom>
          <a:noFill/>
          <a:extLst>
            <a:ext uri="{909E8E84-426E-40DD-AFC4-6F175D3DCCD1}">
              <a14:hiddenFill xmlns:a14="http://schemas.microsoft.com/office/drawing/2010/main">
                <a:solidFill>
                  <a:srgbClr val="FFFFFF"/>
                </a:solidFill>
              </a14:hiddenFill>
            </a:ext>
          </a:extLst>
        </p:spPr>
      </p:pic>
      <p:cxnSp>
        <p:nvCxnSpPr>
          <p:cNvPr id="4131" name="Straight Connector 4121">
            <a:extLst>
              <a:ext uri="{FF2B5EF4-FFF2-40B4-BE49-F238E27FC236}">
                <a16:creationId xmlns:a16="http://schemas.microsoft.com/office/drawing/2014/main" id="{0552FC00-E6D3-45AF-BE3D-0368141142E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2660" y="1143293"/>
            <a:ext cx="0" cy="57147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132" name="Freeform 6">
            <a:extLst>
              <a:ext uri="{FF2B5EF4-FFF2-40B4-BE49-F238E27FC236}">
                <a16:creationId xmlns:a16="http://schemas.microsoft.com/office/drawing/2014/main" id="{ADA271CD-3011-4A05-B4A3-80F1794684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8152"/>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dirty="0"/>
          </a:p>
        </p:txBody>
      </p:sp>
    </p:spTree>
    <p:extLst>
      <p:ext uri="{BB962C8B-B14F-4D97-AF65-F5344CB8AC3E}">
        <p14:creationId xmlns:p14="http://schemas.microsoft.com/office/powerpoint/2010/main" val="10661657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8000"/>
            <a:satMod val="170000"/>
          </a:schemeClr>
        </a:solidFill>
        <a:effectLst/>
      </p:bgPr>
    </p:bg>
    <p:spTree>
      <p:nvGrpSpPr>
        <p:cNvPr id="1" name=""/>
        <p:cNvGrpSpPr/>
        <p:nvPr/>
      </p:nvGrpSpPr>
      <p:grpSpPr>
        <a:xfrm>
          <a:off x="0" y="0"/>
          <a:ext cx="0" cy="0"/>
          <a:chOff x="0" y="0"/>
          <a:chExt cx="0" cy="0"/>
        </a:xfrm>
      </p:grpSpPr>
      <p:sp>
        <p:nvSpPr>
          <p:cNvPr id="16399" name="Freeform 6">
            <a:extLst>
              <a:ext uri="{FF2B5EF4-FFF2-40B4-BE49-F238E27FC236}">
                <a16:creationId xmlns:a16="http://schemas.microsoft.com/office/drawing/2014/main" id="{DD4C4B28-6B4B-4445-8535-F516D74E4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dirty="0"/>
          </a:p>
        </p:txBody>
      </p:sp>
      <p:cxnSp>
        <p:nvCxnSpPr>
          <p:cNvPr id="16400" name="Straight Connector 16392">
            <a:extLst>
              <a:ext uri="{FF2B5EF4-FFF2-40B4-BE49-F238E27FC236}">
                <a16:creationId xmlns:a16="http://schemas.microsoft.com/office/drawing/2014/main" id="{0CB1C732-7193-4253-8746-850D090A6B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8952" y="1280160"/>
            <a:ext cx="0" cy="557784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16401" name="Rectangle 16394">
            <a:extLst>
              <a:ext uri="{FF2B5EF4-FFF2-40B4-BE49-F238E27FC236}">
                <a16:creationId xmlns:a16="http://schemas.microsoft.com/office/drawing/2014/main" id="{55B419A7-F817-4767-8CCB-FB0E189C4A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194E621-B690-90A9-5B12-945F44F454B8}"/>
              </a:ext>
            </a:extLst>
          </p:cNvPr>
          <p:cNvSpPr>
            <a:spLocks noGrp="1"/>
          </p:cNvSpPr>
          <p:nvPr>
            <p:ph type="title"/>
          </p:nvPr>
        </p:nvSpPr>
        <p:spPr>
          <a:xfrm>
            <a:off x="7587182" y="893935"/>
            <a:ext cx="3756670" cy="3339390"/>
          </a:xfrm>
        </p:spPr>
        <p:txBody>
          <a:bodyPr vert="horz" lIns="91440" tIns="45720" rIns="91440" bIns="45720" rtlCol="0" anchor="b">
            <a:normAutofit/>
          </a:bodyPr>
          <a:lstStyle/>
          <a:p>
            <a:r>
              <a:rPr lang="en-US" sz="4700" dirty="0"/>
              <a:t>The birth of Statutory Environmental Law 1962</a:t>
            </a:r>
          </a:p>
        </p:txBody>
      </p:sp>
      <p:sp>
        <p:nvSpPr>
          <p:cNvPr id="3" name="Text Placeholder 2">
            <a:extLst>
              <a:ext uri="{FF2B5EF4-FFF2-40B4-BE49-F238E27FC236}">
                <a16:creationId xmlns:a16="http://schemas.microsoft.com/office/drawing/2014/main" id="{68F774E9-1079-EFC1-4FFE-A8DD245A13B2}"/>
              </a:ext>
            </a:extLst>
          </p:cNvPr>
          <p:cNvSpPr>
            <a:spLocks noGrp="1"/>
          </p:cNvSpPr>
          <p:nvPr>
            <p:ph type="body" idx="1"/>
          </p:nvPr>
        </p:nvSpPr>
        <p:spPr>
          <a:xfrm>
            <a:off x="7587181" y="4382814"/>
            <a:ext cx="3756669" cy="1403837"/>
          </a:xfrm>
        </p:spPr>
        <p:txBody>
          <a:bodyPr vert="horz" lIns="91440" tIns="45720" rIns="91440" bIns="45720" rtlCol="0" anchor="t">
            <a:normAutofit fontScale="92500" lnSpcReduction="20000"/>
          </a:bodyPr>
          <a:lstStyle/>
          <a:p>
            <a:pPr>
              <a:lnSpc>
                <a:spcPct val="100000"/>
              </a:lnSpc>
            </a:pPr>
            <a:r>
              <a:rPr lang="en-US" sz="2200" dirty="0"/>
              <a:t>Fast forward thirty years from the case of La Porte and there is still, forward looking, intelligent regulation to protect the public interest from harm.</a:t>
            </a:r>
          </a:p>
        </p:txBody>
      </p:sp>
      <p:pic>
        <p:nvPicPr>
          <p:cNvPr id="16386" name="Picture 2" descr="Silent Spring, an International Best Seller | Environment &amp; Society Portal">
            <a:extLst>
              <a:ext uri="{FF2B5EF4-FFF2-40B4-BE49-F238E27FC236}">
                <a16:creationId xmlns:a16="http://schemas.microsoft.com/office/drawing/2014/main" id="{D23358E6-5CBE-4591-B730-7985A8288D5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554" r="17129"/>
          <a:stretch/>
        </p:blipFill>
        <p:spPr bwMode="auto">
          <a:xfrm>
            <a:off x="20" y="10"/>
            <a:ext cx="7102529" cy="6857990"/>
          </a:xfrm>
          <a:prstGeom prst="rect">
            <a:avLst/>
          </a:prstGeom>
          <a:noFill/>
          <a:extLst>
            <a:ext uri="{909E8E84-426E-40DD-AFC4-6F175D3DCCD1}">
              <a14:hiddenFill xmlns:a14="http://schemas.microsoft.com/office/drawing/2010/main">
                <a:solidFill>
                  <a:srgbClr val="FFFFFF"/>
                </a:solidFill>
              </a14:hiddenFill>
            </a:ext>
          </a:extLst>
        </p:spPr>
      </p:pic>
      <p:sp>
        <p:nvSpPr>
          <p:cNvPr id="16402" name="Freeform 6">
            <a:extLst>
              <a:ext uri="{FF2B5EF4-FFF2-40B4-BE49-F238E27FC236}">
                <a16:creationId xmlns:a16="http://schemas.microsoft.com/office/drawing/2014/main" id="{ADA271CD-3011-4A05-B4A3-80F1794684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8152"/>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dirty="0"/>
          </a:p>
        </p:txBody>
      </p:sp>
    </p:spTree>
    <p:extLst>
      <p:ext uri="{BB962C8B-B14F-4D97-AF65-F5344CB8AC3E}">
        <p14:creationId xmlns:p14="http://schemas.microsoft.com/office/powerpoint/2010/main" val="17914399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8000"/>
            <a:satMod val="170000"/>
          </a:schemeClr>
        </a:solidFill>
        <a:effectLst/>
      </p:bgPr>
    </p:bg>
    <p:spTree>
      <p:nvGrpSpPr>
        <p:cNvPr id="1" name=""/>
        <p:cNvGrpSpPr/>
        <p:nvPr/>
      </p:nvGrpSpPr>
      <p:grpSpPr>
        <a:xfrm>
          <a:off x="0" y="0"/>
          <a:ext cx="0" cy="0"/>
          <a:chOff x="0" y="0"/>
          <a:chExt cx="0" cy="0"/>
        </a:xfrm>
      </p:grpSpPr>
      <p:sp>
        <p:nvSpPr>
          <p:cNvPr id="80" name="Freeform 6">
            <a:extLst>
              <a:ext uri="{FF2B5EF4-FFF2-40B4-BE49-F238E27FC236}">
                <a16:creationId xmlns:a16="http://schemas.microsoft.com/office/drawing/2014/main" id="{DD4C4B28-6B4B-4445-8535-F516D74E4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dirty="0"/>
          </a:p>
        </p:txBody>
      </p:sp>
      <p:cxnSp>
        <p:nvCxnSpPr>
          <p:cNvPr id="82" name="Straight Connector 81">
            <a:extLst>
              <a:ext uri="{FF2B5EF4-FFF2-40B4-BE49-F238E27FC236}">
                <a16:creationId xmlns:a16="http://schemas.microsoft.com/office/drawing/2014/main" id="{0CB1C732-7193-4253-8746-850D090A6B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8952" y="1280160"/>
            <a:ext cx="0" cy="557784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84" name="Rectangle 83">
            <a:extLst>
              <a:ext uri="{FF2B5EF4-FFF2-40B4-BE49-F238E27FC236}">
                <a16:creationId xmlns:a16="http://schemas.microsoft.com/office/drawing/2014/main" id="{55B419A7-F817-4767-8CCB-FB0E189C4A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6" descr="Even 40 years after exposure, DDT linked to breast cancer | Grist">
            <a:extLst>
              <a:ext uri="{FF2B5EF4-FFF2-40B4-BE49-F238E27FC236}">
                <a16:creationId xmlns:a16="http://schemas.microsoft.com/office/drawing/2014/main" id="{DCF798DB-9416-1B5A-7504-C5A6BB47F81A}"/>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a:stretch/>
        </p:blipFill>
        <p:spPr bwMode="auto">
          <a:xfrm>
            <a:off x="1" y="10"/>
            <a:ext cx="12191999" cy="6857990"/>
          </a:xfrm>
          <a:prstGeom prst="rect">
            <a:avLst/>
          </a:prstGeom>
          <a:noFill/>
          <a:extLst>
            <a:ext uri="{909E8E84-426E-40DD-AFC4-6F175D3DCCD1}">
              <a14:hiddenFill xmlns:a14="http://schemas.microsoft.com/office/drawing/2010/main">
                <a:solidFill>
                  <a:srgbClr val="FFFFFF"/>
                </a:solidFill>
              </a14:hiddenFill>
            </a:ext>
          </a:extLst>
        </p:spPr>
      </p:pic>
      <p:sp>
        <p:nvSpPr>
          <p:cNvPr id="86" name="Rectangle 85">
            <a:extLst>
              <a:ext uri="{FF2B5EF4-FFF2-40B4-BE49-F238E27FC236}">
                <a16:creationId xmlns:a16="http://schemas.microsoft.com/office/drawing/2014/main" id="{50828E5B-9EDE-4D1D-8C59-333EDC952C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307" y="1840754"/>
            <a:ext cx="12188952" cy="5017246"/>
          </a:xfrm>
          <a:prstGeom prst="rect">
            <a:avLst/>
          </a:prstGeom>
          <a:gradFill>
            <a:gsLst>
              <a:gs pos="100000">
                <a:srgbClr val="000000">
                  <a:alpha val="0"/>
                </a:srgbClr>
              </a:gs>
              <a:gs pos="0">
                <a:schemeClr val="tx1"/>
              </a:gs>
              <a:gs pos="0">
                <a:srgbClr val="000000">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8F0291C5-7907-FCEC-4BA2-79F9DFBEA405}"/>
              </a:ext>
            </a:extLst>
          </p:cNvPr>
          <p:cNvSpPr>
            <a:spLocks noGrp="1"/>
          </p:cNvSpPr>
          <p:nvPr>
            <p:ph type="title"/>
          </p:nvPr>
        </p:nvSpPr>
        <p:spPr>
          <a:xfrm>
            <a:off x="1078992" y="3513151"/>
            <a:ext cx="8714346" cy="1334069"/>
          </a:xfrm>
        </p:spPr>
        <p:txBody>
          <a:bodyPr vert="horz" lIns="91440" tIns="45720" rIns="91440" bIns="45720" rtlCol="0" anchor="b">
            <a:normAutofit fontScale="90000"/>
          </a:bodyPr>
          <a:lstStyle/>
          <a:p>
            <a:r>
              <a:rPr lang="en-US" sz="2000" dirty="0">
                <a:solidFill>
                  <a:srgbClr val="FFFFFF"/>
                </a:solidFill>
                <a:effectLst/>
              </a:rPr>
              <a:t>1962 Rachel Carson publishes “Silent Spring”</a:t>
            </a:r>
            <a:br>
              <a:rPr lang="en-US" sz="2000" dirty="0">
                <a:solidFill>
                  <a:srgbClr val="FFFFFF"/>
                </a:solidFill>
                <a:effectLst/>
              </a:rPr>
            </a:br>
            <a:r>
              <a:rPr lang="en-US" sz="2000" dirty="0">
                <a:solidFill>
                  <a:srgbClr val="FFFFFF"/>
                </a:solidFill>
                <a:effectLst/>
              </a:rPr>
              <a:t>She is generally credited with “launching the [modern] environmental movement”— by calling attention to risks of chemicals in environment, Naomi Oreskes </a:t>
            </a:r>
            <a:br>
              <a:rPr lang="en-US" sz="2000" dirty="0">
                <a:solidFill>
                  <a:srgbClr val="FFFFFF"/>
                </a:solidFill>
                <a:effectLst/>
              </a:rPr>
            </a:br>
            <a:endParaRPr lang="en-US" sz="2000" dirty="0">
              <a:solidFill>
                <a:srgbClr val="FFFFFF"/>
              </a:solidFill>
            </a:endParaRPr>
          </a:p>
        </p:txBody>
      </p:sp>
      <p:cxnSp>
        <p:nvCxnSpPr>
          <p:cNvPr id="88" name="Straight Connector 87">
            <a:extLst>
              <a:ext uri="{FF2B5EF4-FFF2-40B4-BE49-F238E27FC236}">
                <a16:creationId xmlns:a16="http://schemas.microsoft.com/office/drawing/2014/main" id="{C56E7048-86CF-445D-8846-414F144FD8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75209" y="5016207"/>
            <a:ext cx="8618129"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90" name="Freeform 6">
            <a:extLst>
              <a:ext uri="{FF2B5EF4-FFF2-40B4-BE49-F238E27FC236}">
                <a16:creationId xmlns:a16="http://schemas.microsoft.com/office/drawing/2014/main" id="{7021D92D-08FF-45A6-9109-AC9462C7E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8152"/>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dirty="0"/>
          </a:p>
        </p:txBody>
      </p:sp>
      <p:sp>
        <p:nvSpPr>
          <p:cNvPr id="11" name="TextBox 10">
            <a:extLst>
              <a:ext uri="{FF2B5EF4-FFF2-40B4-BE49-F238E27FC236}">
                <a16:creationId xmlns:a16="http://schemas.microsoft.com/office/drawing/2014/main" id="{0AD0FA31-7AE8-743E-7877-8902BF6D7CCF}"/>
              </a:ext>
            </a:extLst>
          </p:cNvPr>
          <p:cNvSpPr txBox="1"/>
          <p:nvPr/>
        </p:nvSpPr>
        <p:spPr>
          <a:xfrm>
            <a:off x="6415269" y="2761884"/>
            <a:ext cx="3690882" cy="369332"/>
          </a:xfrm>
          <a:prstGeom prst="rect">
            <a:avLst/>
          </a:prstGeom>
          <a:noFill/>
        </p:spPr>
        <p:txBody>
          <a:bodyPr wrap="square">
            <a:spAutoFit/>
          </a:bodyPr>
          <a:lstStyle/>
          <a:p>
            <a:endParaRPr lang="en-GB" sz="1800" dirty="0">
              <a:solidFill>
                <a:srgbClr val="FFFFF7"/>
              </a:solidFill>
              <a:effectLst/>
              <a:latin typeface="Calibri" panose="020F0502020204030204" pitchFamily="34" charset="0"/>
            </a:endParaRPr>
          </a:p>
        </p:txBody>
      </p:sp>
    </p:spTree>
    <p:extLst>
      <p:ext uri="{BB962C8B-B14F-4D97-AF65-F5344CB8AC3E}">
        <p14:creationId xmlns:p14="http://schemas.microsoft.com/office/powerpoint/2010/main" val="20152256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48C0634-0A69-3A02-F192-02142E9F3C9D}"/>
              </a:ext>
            </a:extLst>
          </p:cNvPr>
          <p:cNvSpPr>
            <a:spLocks noGrp="1"/>
          </p:cNvSpPr>
          <p:nvPr>
            <p:ph sz="half" idx="1"/>
          </p:nvPr>
        </p:nvSpPr>
        <p:spPr>
          <a:xfrm>
            <a:off x="5187696" y="3120765"/>
            <a:ext cx="6245352" cy="2703963"/>
          </a:xfrm>
        </p:spPr>
        <p:txBody>
          <a:bodyPr>
            <a:normAutofit fontScale="85000" lnSpcReduction="20000"/>
          </a:bodyPr>
          <a:lstStyle/>
          <a:p>
            <a:pPr marL="0" indent="0">
              <a:buNone/>
            </a:pPr>
            <a:endParaRPr lang="en-GB" dirty="0"/>
          </a:p>
          <a:p>
            <a:pPr marL="0" indent="0">
              <a:buNone/>
            </a:pPr>
            <a:r>
              <a:rPr lang="en-GB" sz="2300" dirty="0">
                <a:latin typeface="Calibri" panose="020F0502020204030204" pitchFamily="34" charset="0"/>
                <a:cs typeface="Calibri" panose="020F0502020204030204" pitchFamily="34" charset="0"/>
              </a:rPr>
              <a:t>Creation of </a:t>
            </a:r>
            <a:r>
              <a:rPr lang="en-GB" sz="2300" dirty="0">
                <a:solidFill>
                  <a:schemeClr val="tx1"/>
                </a:solidFill>
                <a:latin typeface="Calibri" panose="020F0502020204030204" pitchFamily="34" charset="0"/>
                <a:cs typeface="Calibri" panose="020F0502020204030204" pitchFamily="34" charset="0"/>
              </a:rPr>
              <a:t>watchdog </a:t>
            </a:r>
            <a:r>
              <a:rPr lang="en-GB" sz="2300" dirty="0">
                <a:latin typeface="Calibri" panose="020F0502020204030204" pitchFamily="34" charset="0"/>
                <a:cs typeface="Calibri" panose="020F0502020204030204" pitchFamily="34" charset="0"/>
              </a:rPr>
              <a:t>agencies to act as independent experts capable of creating </a:t>
            </a:r>
            <a:r>
              <a:rPr lang="en-GB" sz="2300" dirty="0">
                <a:solidFill>
                  <a:schemeClr val="tx1"/>
                </a:solidFill>
                <a:latin typeface="Calibri" panose="020F0502020204030204" pitchFamily="34" charset="0"/>
                <a:cs typeface="Calibri" panose="020F0502020204030204" pitchFamily="34" charset="0"/>
              </a:rPr>
              <a:t>protective safety regulations and</a:t>
            </a:r>
            <a:r>
              <a:rPr lang="en-GB" sz="2300" b="1" dirty="0">
                <a:solidFill>
                  <a:srgbClr val="00B050"/>
                </a:solidFill>
                <a:latin typeface="Calibri" panose="020F0502020204030204" pitchFamily="34" charset="0"/>
                <a:cs typeface="Calibri" panose="020F0502020204030204" pitchFamily="34" charset="0"/>
              </a:rPr>
              <a:t> </a:t>
            </a:r>
            <a:r>
              <a:rPr lang="en-GB" sz="2300" dirty="0">
                <a:solidFill>
                  <a:schemeClr val="tx1"/>
                </a:solidFill>
                <a:latin typeface="Calibri" panose="020F0502020204030204" pitchFamily="34" charset="0"/>
                <a:cs typeface="Calibri" panose="020F0502020204030204" pitchFamily="34" charset="0"/>
              </a:rPr>
              <a:t>prevent</a:t>
            </a:r>
            <a:r>
              <a:rPr lang="en-GB" sz="2300" b="1" dirty="0">
                <a:solidFill>
                  <a:srgbClr val="00B050"/>
                </a:solidFill>
                <a:latin typeface="Calibri" panose="020F0502020204030204" pitchFamily="34" charset="0"/>
                <a:cs typeface="Calibri" panose="020F0502020204030204" pitchFamily="34" charset="0"/>
              </a:rPr>
              <a:t> </a:t>
            </a:r>
            <a:r>
              <a:rPr lang="en-GB" sz="2300" dirty="0">
                <a:solidFill>
                  <a:schemeClr val="tx1"/>
                </a:solidFill>
                <a:latin typeface="Calibri" panose="020F0502020204030204" pitchFamily="34" charset="0"/>
                <a:cs typeface="Calibri" panose="020F0502020204030204" pitchFamily="34" charset="0"/>
              </a:rPr>
              <a:t>environmental harm </a:t>
            </a:r>
            <a:r>
              <a:rPr lang="en-GB" sz="2300" dirty="0">
                <a:latin typeface="Calibri" panose="020F0502020204030204" pitchFamily="34" charset="0"/>
                <a:cs typeface="Calibri" panose="020F0502020204030204" pitchFamily="34" charset="0"/>
              </a:rPr>
              <a:t>from arising in the first place.</a:t>
            </a:r>
          </a:p>
          <a:p>
            <a:pPr marL="0" indent="0">
              <a:buNone/>
            </a:pPr>
            <a:r>
              <a:rPr lang="en-GB" sz="2300" b="1" dirty="0">
                <a:solidFill>
                  <a:srgbClr val="00B050"/>
                </a:solidFill>
                <a:latin typeface="Calibri" panose="020F0502020204030204" pitchFamily="34" charset="0"/>
                <a:cs typeface="Calibri" panose="020F0502020204030204" pitchFamily="34" charset="0"/>
              </a:rPr>
              <a:t>Environment Protection Agency (EPA),</a:t>
            </a:r>
          </a:p>
          <a:p>
            <a:pPr marL="0" indent="0">
              <a:buNone/>
            </a:pPr>
            <a:r>
              <a:rPr lang="en-GB" sz="2300" b="1" dirty="0">
                <a:solidFill>
                  <a:srgbClr val="00B050"/>
                </a:solidFill>
                <a:latin typeface="Calibri" panose="020F0502020204030204" pitchFamily="34" charset="0"/>
                <a:cs typeface="Calibri" panose="020F0502020204030204" pitchFamily="34" charset="0"/>
              </a:rPr>
              <a:t>Food and Drugs Administration (FDA), </a:t>
            </a:r>
          </a:p>
          <a:p>
            <a:pPr marL="0" indent="0">
              <a:buNone/>
            </a:pPr>
            <a:r>
              <a:rPr lang="en-GB" sz="2300" b="1" dirty="0">
                <a:solidFill>
                  <a:srgbClr val="00B050"/>
                </a:solidFill>
                <a:latin typeface="Calibri" panose="020F0502020204030204" pitchFamily="34" charset="0"/>
                <a:cs typeface="Calibri" panose="020F0502020204030204" pitchFamily="34" charset="0"/>
              </a:rPr>
              <a:t>Toxic Substance and Chemicals Agency (TSCA) </a:t>
            </a:r>
          </a:p>
          <a:p>
            <a:pPr marL="0" indent="0">
              <a:buNone/>
            </a:pPr>
            <a:endParaRPr lang="en-GB" dirty="0"/>
          </a:p>
        </p:txBody>
      </p:sp>
      <p:sp>
        <p:nvSpPr>
          <p:cNvPr id="5" name="Content Placeholder 4">
            <a:extLst>
              <a:ext uri="{FF2B5EF4-FFF2-40B4-BE49-F238E27FC236}">
                <a16:creationId xmlns:a16="http://schemas.microsoft.com/office/drawing/2014/main" id="{FF1B9790-7006-2ECE-7C6C-AEE1257D2B2C}"/>
              </a:ext>
            </a:extLst>
          </p:cNvPr>
          <p:cNvSpPr>
            <a:spLocks noGrp="1"/>
          </p:cNvSpPr>
          <p:nvPr>
            <p:ph sz="half" idx="2"/>
          </p:nvPr>
        </p:nvSpPr>
        <p:spPr>
          <a:xfrm>
            <a:off x="5187696" y="1033271"/>
            <a:ext cx="6245351" cy="2240281"/>
          </a:xfrm>
        </p:spPr>
        <p:txBody>
          <a:bodyPr/>
          <a:lstStyle/>
          <a:p>
            <a:pPr marL="0" indent="0">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1969 the National Environmental Policy Act (NEPA);</a:t>
            </a:r>
          </a:p>
          <a:p>
            <a:pPr marL="0" indent="0">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1970 The Clean Air Act (CAC);</a:t>
            </a:r>
          </a:p>
          <a:p>
            <a:pPr marL="0" indent="0">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1972 The Clean Water Act</a:t>
            </a:r>
            <a:r>
              <a:rPr lang="en-GB" sz="1800" dirty="0">
                <a:latin typeface="Calibri" panose="020F0502020204030204" pitchFamily="34" charset="0"/>
                <a:ea typeface="Calibri" panose="020F0502020204030204" pitchFamily="34" charset="0"/>
                <a:cs typeface="Times New Roman" panose="02020603050405020304" pitchFamily="18" charset="0"/>
              </a:rPr>
              <a:t>;</a:t>
            </a:r>
          </a:p>
          <a:p>
            <a:pPr marL="0" indent="0">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1973 The Endangered Species Act;</a:t>
            </a:r>
          </a:p>
          <a:p>
            <a:pPr marL="0" indent="0">
              <a:buNone/>
            </a:pPr>
            <a:r>
              <a:rPr lang="en-GB" sz="1800" dirty="0">
                <a:latin typeface="Calibri" panose="020F0502020204030204" pitchFamily="34" charset="0"/>
                <a:cs typeface="Times New Roman" panose="02020603050405020304" pitchFamily="18" charset="0"/>
              </a:rPr>
              <a:t>1976 The Toxic Substances and Control Act.</a:t>
            </a:r>
            <a:endParaRPr lang="en-GB" dirty="0"/>
          </a:p>
        </p:txBody>
      </p:sp>
      <p:pic>
        <p:nvPicPr>
          <p:cNvPr id="20486" name="Picture 6" descr="Nixon signs into law Endangered Species Act, Dec. 28, 1973 - POLITICO">
            <a:extLst>
              <a:ext uri="{FF2B5EF4-FFF2-40B4-BE49-F238E27FC236}">
                <a16:creationId xmlns:a16="http://schemas.microsoft.com/office/drawing/2014/main" id="{3B866B54-6F3B-A44F-C0F2-6543AC0DC9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010" y="3120766"/>
            <a:ext cx="4190036" cy="239306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0D46A10-F3EB-BEC5-3D23-F618208BBF4D}"/>
              </a:ext>
            </a:extLst>
          </p:cNvPr>
          <p:cNvSpPr txBox="1"/>
          <p:nvPr/>
        </p:nvSpPr>
        <p:spPr>
          <a:xfrm>
            <a:off x="544009" y="1968745"/>
            <a:ext cx="4004841" cy="646331"/>
          </a:xfrm>
          <a:prstGeom prst="rect">
            <a:avLst/>
          </a:prstGeom>
          <a:noFill/>
        </p:spPr>
        <p:txBody>
          <a:bodyPr wrap="square" rtlCol="0">
            <a:spAutoFit/>
          </a:bodyPr>
          <a:lstStyle/>
          <a:p>
            <a:r>
              <a:rPr lang="en-GB" dirty="0"/>
              <a:t>President Nixon signing the Endangered Species Act in 1973.</a:t>
            </a:r>
          </a:p>
        </p:txBody>
      </p:sp>
    </p:spTree>
    <p:extLst>
      <p:ext uri="{BB962C8B-B14F-4D97-AF65-F5344CB8AC3E}">
        <p14:creationId xmlns:p14="http://schemas.microsoft.com/office/powerpoint/2010/main" val="38528719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tint val="98000"/>
            <a:satMod val="170000"/>
          </a:schemeClr>
        </a:solidFill>
        <a:effectLst/>
      </p:bgPr>
    </p:bg>
    <p:spTree>
      <p:nvGrpSpPr>
        <p:cNvPr id="1" name=""/>
        <p:cNvGrpSpPr/>
        <p:nvPr/>
      </p:nvGrpSpPr>
      <p:grpSpPr>
        <a:xfrm>
          <a:off x="0" y="0"/>
          <a:ext cx="0" cy="0"/>
          <a:chOff x="0" y="0"/>
          <a:chExt cx="0" cy="0"/>
        </a:xfrm>
      </p:grpSpPr>
      <p:sp>
        <p:nvSpPr>
          <p:cNvPr id="14371" name="Freeform 6">
            <a:extLst>
              <a:ext uri="{FF2B5EF4-FFF2-40B4-BE49-F238E27FC236}">
                <a16:creationId xmlns:a16="http://schemas.microsoft.com/office/drawing/2014/main" id="{DD4C4B28-6B4B-4445-8535-F516D74E4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dirty="0"/>
          </a:p>
        </p:txBody>
      </p:sp>
      <p:cxnSp>
        <p:nvCxnSpPr>
          <p:cNvPr id="14373" name="Straight Connector 14372">
            <a:extLst>
              <a:ext uri="{FF2B5EF4-FFF2-40B4-BE49-F238E27FC236}">
                <a16:creationId xmlns:a16="http://schemas.microsoft.com/office/drawing/2014/main" id="{0CB1C732-7193-4253-8746-850D090A6B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8952" y="1280160"/>
            <a:ext cx="0" cy="557784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4375" name="Rectangle 14374">
            <a:extLst>
              <a:ext uri="{FF2B5EF4-FFF2-40B4-BE49-F238E27FC236}">
                <a16:creationId xmlns:a16="http://schemas.microsoft.com/office/drawing/2014/main" id="{55B419A7-F817-4767-8CCB-FB0E189C4A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348" name="Picture 12" descr="Digital Clipart Pointing Hand Pointing Finger Symbol Vector - Etsy Denmark">
            <a:extLst>
              <a:ext uri="{FF2B5EF4-FFF2-40B4-BE49-F238E27FC236}">
                <a16:creationId xmlns:a16="http://schemas.microsoft.com/office/drawing/2014/main" id="{EB877E82-7300-4035-0733-82E6A46873F6}"/>
              </a:ext>
            </a:extLst>
          </p:cNvPr>
          <p:cNvPicPr>
            <a:picLocks noChangeAspect="1" noChangeArrowheads="1"/>
          </p:cNvPicPr>
          <p:nvPr/>
        </p:nvPicPr>
        <p:blipFill rotWithShape="1">
          <a:blip r:embed="rId2">
            <a:alphaModFix amt="30000"/>
            <a:extLst>
              <a:ext uri="{28A0092B-C50C-407E-A947-70E740481C1C}">
                <a14:useLocalDpi xmlns:a14="http://schemas.microsoft.com/office/drawing/2010/main" val="0"/>
              </a:ext>
            </a:extLst>
          </a:blip>
          <a:srcRect t="7262" r="2" b="2"/>
          <a:stretch/>
        </p:blipFill>
        <p:spPr bwMode="auto">
          <a:xfrm rot="21600000">
            <a:off x="20" y="370400"/>
            <a:ext cx="7784225" cy="6857990"/>
          </a:xfrm>
          <a:prstGeom prst="rect">
            <a:avLst/>
          </a:prstGeom>
          <a:noFill/>
          <a:extLst>
            <a:ext uri="{909E8E84-426E-40DD-AFC4-6F175D3DCCD1}">
              <a14:hiddenFill xmlns:a14="http://schemas.microsoft.com/office/drawing/2010/main">
                <a:solidFill>
                  <a:srgbClr val="FFFFFF"/>
                </a:solidFill>
              </a14:hiddenFill>
            </a:ext>
          </a:extLst>
        </p:spPr>
      </p:pic>
      <p:cxnSp>
        <p:nvCxnSpPr>
          <p:cNvPr id="14377" name="Straight Connector 14376">
            <a:extLst>
              <a:ext uri="{FF2B5EF4-FFF2-40B4-BE49-F238E27FC236}">
                <a16:creationId xmlns:a16="http://schemas.microsoft.com/office/drawing/2014/main" id="{D81E42A3-743C-4C15-9DA8-93AA9AEBFB1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8952" y="1143293"/>
            <a:ext cx="0" cy="57147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4346" name="Picture 10" descr="Apa yang dimaksud dengan uncertainty? - Ilmu Ekonomi - Dictio Community">
            <a:extLst>
              <a:ext uri="{FF2B5EF4-FFF2-40B4-BE49-F238E27FC236}">
                <a16:creationId xmlns:a16="http://schemas.microsoft.com/office/drawing/2014/main" id="{372D40BC-0ADD-8DBC-B0D8-1D98B0AD9DAB}"/>
              </a:ext>
            </a:extLst>
          </p:cNvPr>
          <p:cNvPicPr>
            <a:picLocks noChangeAspect="1" noChangeArrowheads="1"/>
          </p:cNvPicPr>
          <p:nvPr/>
        </p:nvPicPr>
        <p:blipFill rotWithShape="1">
          <a:blip r:embed="rId3">
            <a:alphaModFix amt="30000"/>
            <a:extLst>
              <a:ext uri="{28A0092B-C50C-407E-A947-70E740481C1C}">
                <a14:useLocalDpi xmlns:a14="http://schemas.microsoft.com/office/drawing/2010/main" val="0"/>
              </a:ext>
            </a:extLst>
          </a:blip>
          <a:srcRect l="18552" r="17181"/>
          <a:stretch/>
        </p:blipFill>
        <p:spPr bwMode="auto">
          <a:xfrm>
            <a:off x="7784245" y="10"/>
            <a:ext cx="440745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6149CC2-19A4-EE2F-8BA3-21011F25B153}"/>
              </a:ext>
            </a:extLst>
          </p:cNvPr>
          <p:cNvSpPr>
            <a:spLocks noGrp="1"/>
          </p:cNvSpPr>
          <p:nvPr>
            <p:ph type="title"/>
          </p:nvPr>
        </p:nvSpPr>
        <p:spPr>
          <a:xfrm>
            <a:off x="1078992" y="1143000"/>
            <a:ext cx="9052560" cy="5257800"/>
          </a:xfrm>
        </p:spPr>
        <p:txBody>
          <a:bodyPr vert="horz" lIns="91440" tIns="45720" rIns="91440" bIns="45720" rtlCol="0" anchor="t">
            <a:normAutofit/>
          </a:bodyPr>
          <a:lstStyle/>
          <a:p>
            <a:br>
              <a:rPr lang="en-US" sz="2200" i="1" kern="1200" spc="100" baseline="0" dirty="0">
                <a:solidFill>
                  <a:schemeClr val="tx1">
                    <a:lumMod val="85000"/>
                    <a:lumOff val="15000"/>
                  </a:schemeClr>
                </a:solidFill>
                <a:effectLst/>
                <a:latin typeface="+mj-lt"/>
                <a:ea typeface="+mj-ea"/>
                <a:cs typeface="+mj-cs"/>
              </a:rPr>
            </a:br>
            <a:r>
              <a:rPr lang="en-US" sz="2200" i="0" kern="1200" spc="100" baseline="0" dirty="0">
                <a:solidFill>
                  <a:schemeClr val="tx1">
                    <a:lumMod val="85000"/>
                    <a:lumOff val="15000"/>
                  </a:schemeClr>
                </a:solidFill>
                <a:effectLst/>
                <a:latin typeface="+mj-lt"/>
                <a:ea typeface="+mj-ea"/>
                <a:cs typeface="+mj-cs"/>
              </a:rPr>
              <a:t>“[T]he ultimate facts here in dispute are </a:t>
            </a:r>
            <a:r>
              <a:rPr lang="en-US" sz="2200" b="1" i="0" kern="1200" spc="100" baseline="0" dirty="0">
                <a:solidFill>
                  <a:srgbClr val="002060"/>
                </a:solidFill>
                <a:effectLst/>
                <a:latin typeface="+mj-lt"/>
                <a:ea typeface="+mj-ea"/>
                <a:cs typeface="+mj-cs"/>
              </a:rPr>
              <a:t>‘on the frontiers of scientific knowledge’, </a:t>
            </a:r>
            <a:r>
              <a:rPr lang="en-US" sz="2200" i="0" kern="1200" spc="100" baseline="0" dirty="0">
                <a:solidFill>
                  <a:schemeClr val="tx1">
                    <a:lumMod val="85000"/>
                    <a:lumOff val="15000"/>
                  </a:schemeClr>
                </a:solidFill>
                <a:effectLst/>
                <a:latin typeface="+mj-lt"/>
                <a:ea typeface="+mj-ea"/>
                <a:cs typeface="+mj-cs"/>
              </a:rPr>
              <a:t>the factual finger points, it does not conclude” </a:t>
            </a:r>
            <a:r>
              <a:rPr lang="en-US" sz="2200" i="1" kern="1200" spc="100" baseline="0" dirty="0">
                <a:solidFill>
                  <a:schemeClr val="tx1">
                    <a:lumMod val="85000"/>
                    <a:lumOff val="15000"/>
                  </a:schemeClr>
                </a:solidFill>
                <a:effectLst/>
                <a:latin typeface="+mj-lt"/>
                <a:ea typeface="+mj-ea"/>
                <a:cs typeface="+mj-cs"/>
              </a:rPr>
              <a:t>The Society of the Plastics Industry, Inc v OSHA, 509 F2d 1301, 1308 (2d </a:t>
            </a:r>
            <a:br>
              <a:rPr lang="en-US" sz="2200" i="1" kern="1200" spc="100" baseline="0" dirty="0">
                <a:solidFill>
                  <a:schemeClr val="tx1">
                    <a:lumMod val="85000"/>
                    <a:lumOff val="15000"/>
                  </a:schemeClr>
                </a:solidFill>
                <a:effectLst/>
                <a:latin typeface="+mj-lt"/>
                <a:ea typeface="+mj-ea"/>
                <a:cs typeface="+mj-cs"/>
              </a:rPr>
            </a:br>
            <a:r>
              <a:rPr lang="en-US" sz="2200" i="1" kern="1200" spc="100" baseline="0" dirty="0">
                <a:solidFill>
                  <a:schemeClr val="tx1">
                    <a:lumMod val="85000"/>
                    <a:lumOff val="15000"/>
                  </a:schemeClr>
                </a:solidFill>
                <a:effectLst/>
                <a:latin typeface="+mj-lt"/>
                <a:ea typeface="+mj-ea"/>
                <a:cs typeface="+mj-cs"/>
              </a:rPr>
              <a:t>Cir 1975) </a:t>
            </a:r>
            <a:br>
              <a:rPr lang="en-US" sz="2200" i="1" kern="1200" spc="100" baseline="0" dirty="0">
                <a:solidFill>
                  <a:schemeClr val="tx1">
                    <a:lumMod val="85000"/>
                    <a:lumOff val="15000"/>
                  </a:schemeClr>
                </a:solidFill>
                <a:effectLst/>
                <a:latin typeface="+mj-lt"/>
                <a:ea typeface="+mj-ea"/>
                <a:cs typeface="+mj-cs"/>
              </a:rPr>
            </a:br>
            <a:br>
              <a:rPr lang="en-US" sz="2200" i="1" kern="1200" spc="100" baseline="0" dirty="0">
                <a:solidFill>
                  <a:schemeClr val="tx1">
                    <a:lumMod val="85000"/>
                    <a:lumOff val="15000"/>
                  </a:schemeClr>
                </a:solidFill>
                <a:latin typeface="+mj-lt"/>
                <a:ea typeface="+mj-ea"/>
                <a:cs typeface="+mj-cs"/>
              </a:rPr>
            </a:br>
            <a:br>
              <a:rPr lang="en-US" sz="2200" i="1" kern="1200" spc="100" baseline="0" dirty="0">
                <a:solidFill>
                  <a:schemeClr val="tx1">
                    <a:lumMod val="85000"/>
                    <a:lumOff val="15000"/>
                  </a:schemeClr>
                </a:solidFill>
                <a:effectLst/>
                <a:latin typeface="+mj-lt"/>
                <a:ea typeface="+mj-ea"/>
                <a:cs typeface="+mj-cs"/>
              </a:rPr>
            </a:br>
            <a:br>
              <a:rPr lang="en-US" sz="1800" i="1" kern="1200" spc="100" baseline="0" dirty="0">
                <a:solidFill>
                  <a:schemeClr val="tx1">
                    <a:lumMod val="85000"/>
                    <a:lumOff val="15000"/>
                  </a:schemeClr>
                </a:solidFill>
                <a:latin typeface="+mj-lt"/>
                <a:ea typeface="+mj-ea"/>
                <a:cs typeface="+mj-cs"/>
              </a:rPr>
            </a:br>
            <a:br>
              <a:rPr lang="en-US" sz="1800" i="1" kern="1200" spc="100" baseline="0" dirty="0">
                <a:solidFill>
                  <a:schemeClr val="tx1">
                    <a:lumMod val="85000"/>
                    <a:lumOff val="15000"/>
                  </a:schemeClr>
                </a:solidFill>
                <a:latin typeface="+mj-lt"/>
                <a:ea typeface="+mj-ea"/>
                <a:cs typeface="+mj-cs"/>
              </a:rPr>
            </a:br>
            <a:endParaRPr lang="en-US" sz="1800" i="1" kern="1200" spc="100" baseline="0" dirty="0">
              <a:solidFill>
                <a:schemeClr val="tx1">
                  <a:lumMod val="85000"/>
                  <a:lumOff val="15000"/>
                </a:schemeClr>
              </a:solidFill>
              <a:latin typeface="+mj-lt"/>
              <a:ea typeface="+mj-ea"/>
              <a:cs typeface="+mj-cs"/>
            </a:endParaRPr>
          </a:p>
        </p:txBody>
      </p:sp>
      <p:sp>
        <p:nvSpPr>
          <p:cNvPr id="3" name="Text Placeholder 2">
            <a:extLst>
              <a:ext uri="{FF2B5EF4-FFF2-40B4-BE49-F238E27FC236}">
                <a16:creationId xmlns:a16="http://schemas.microsoft.com/office/drawing/2014/main" id="{21F8283B-3CF8-C9EB-B4F0-CAC7C1B60C0D}"/>
              </a:ext>
            </a:extLst>
          </p:cNvPr>
          <p:cNvSpPr>
            <a:spLocks noGrp="1"/>
          </p:cNvSpPr>
          <p:nvPr>
            <p:ph type="body" idx="1"/>
          </p:nvPr>
        </p:nvSpPr>
        <p:spPr>
          <a:xfrm>
            <a:off x="935411" y="576072"/>
            <a:ext cx="9052560" cy="704088"/>
          </a:xfrm>
        </p:spPr>
        <p:txBody>
          <a:bodyPr vert="horz" lIns="91440" tIns="45720" rIns="91440" bIns="45720" rtlCol="0">
            <a:normAutofit/>
          </a:bodyPr>
          <a:lstStyle/>
          <a:p>
            <a:pPr>
              <a:lnSpc>
                <a:spcPct val="100000"/>
              </a:lnSpc>
            </a:pPr>
            <a:r>
              <a:rPr lang="en-US" sz="2200" b="1" dirty="0">
                <a:solidFill>
                  <a:srgbClr val="00B050"/>
                </a:solidFill>
              </a:rPr>
              <a:t>How to set environmental standards in cases of novelty?</a:t>
            </a:r>
          </a:p>
          <a:p>
            <a:pPr>
              <a:lnSpc>
                <a:spcPct val="100000"/>
              </a:lnSpc>
            </a:pPr>
            <a:endParaRPr lang="en-US" sz="2200" dirty="0"/>
          </a:p>
        </p:txBody>
      </p:sp>
      <p:sp>
        <p:nvSpPr>
          <p:cNvPr id="14379" name="Freeform 6">
            <a:extLst>
              <a:ext uri="{FF2B5EF4-FFF2-40B4-BE49-F238E27FC236}">
                <a16:creationId xmlns:a16="http://schemas.microsoft.com/office/drawing/2014/main" id="{7021D92D-08FF-45A6-9109-AC9462C7E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1143293"/>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dirty="0"/>
          </a:p>
        </p:txBody>
      </p:sp>
    </p:spTree>
    <p:extLst>
      <p:ext uri="{BB962C8B-B14F-4D97-AF65-F5344CB8AC3E}">
        <p14:creationId xmlns:p14="http://schemas.microsoft.com/office/powerpoint/2010/main" val="40871787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tint val="98000"/>
            <a:satMod val="170000"/>
          </a:schemeClr>
        </a:solidFill>
        <a:effectLst/>
      </p:bgPr>
    </p:bg>
    <p:spTree>
      <p:nvGrpSpPr>
        <p:cNvPr id="1" name=""/>
        <p:cNvGrpSpPr/>
        <p:nvPr/>
      </p:nvGrpSpPr>
      <p:grpSpPr>
        <a:xfrm>
          <a:off x="0" y="0"/>
          <a:ext cx="0" cy="0"/>
          <a:chOff x="0" y="0"/>
          <a:chExt cx="0" cy="0"/>
        </a:xfrm>
      </p:grpSpPr>
      <p:sp>
        <p:nvSpPr>
          <p:cNvPr id="17462" name="Freeform 6">
            <a:extLst>
              <a:ext uri="{FF2B5EF4-FFF2-40B4-BE49-F238E27FC236}">
                <a16:creationId xmlns:a16="http://schemas.microsoft.com/office/drawing/2014/main" id="{DD4C4B28-6B4B-4445-8535-F516D74E4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dirty="0"/>
          </a:p>
        </p:txBody>
      </p:sp>
      <p:cxnSp>
        <p:nvCxnSpPr>
          <p:cNvPr id="17464" name="Straight Connector 17463">
            <a:extLst>
              <a:ext uri="{FF2B5EF4-FFF2-40B4-BE49-F238E27FC236}">
                <a16:creationId xmlns:a16="http://schemas.microsoft.com/office/drawing/2014/main" id="{0CB1C732-7193-4253-8746-850D090A6B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8952" y="1280160"/>
            <a:ext cx="0" cy="557784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17466" name="Rectangle 17465">
            <a:extLst>
              <a:ext uri="{FF2B5EF4-FFF2-40B4-BE49-F238E27FC236}">
                <a16:creationId xmlns:a16="http://schemas.microsoft.com/office/drawing/2014/main" id="{55B419A7-F817-4767-8CCB-FB0E189C4A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AEBA603-F2BA-DFD9-0BA1-E49D797DC059}"/>
              </a:ext>
            </a:extLst>
          </p:cNvPr>
          <p:cNvSpPr>
            <a:spLocks noGrp="1"/>
          </p:cNvSpPr>
          <p:nvPr>
            <p:ph type="title"/>
          </p:nvPr>
        </p:nvSpPr>
        <p:spPr>
          <a:xfrm>
            <a:off x="7879743" y="1104066"/>
            <a:ext cx="3464109" cy="3146318"/>
          </a:xfrm>
        </p:spPr>
        <p:txBody>
          <a:bodyPr vert="horz" lIns="91440" tIns="45720" rIns="91440" bIns="45720" rtlCol="0" anchor="t">
            <a:normAutofit/>
          </a:bodyPr>
          <a:lstStyle/>
          <a:p>
            <a:br>
              <a:rPr lang="en-US" sz="1400" i="1" kern="1200" spc="100" baseline="0" dirty="0">
                <a:solidFill>
                  <a:schemeClr val="tx1">
                    <a:lumMod val="85000"/>
                    <a:lumOff val="15000"/>
                  </a:schemeClr>
                </a:solidFill>
                <a:effectLst/>
                <a:latin typeface="+mj-lt"/>
                <a:ea typeface="+mj-ea"/>
                <a:cs typeface="+mj-cs"/>
              </a:rPr>
            </a:br>
            <a:br>
              <a:rPr lang="en-US" sz="1400" i="1" kern="1200" spc="100" baseline="0" dirty="0">
                <a:solidFill>
                  <a:schemeClr val="tx1">
                    <a:lumMod val="85000"/>
                    <a:lumOff val="15000"/>
                  </a:schemeClr>
                </a:solidFill>
                <a:effectLst/>
                <a:latin typeface="+mj-lt"/>
                <a:ea typeface="+mj-ea"/>
                <a:cs typeface="+mj-cs"/>
              </a:rPr>
            </a:br>
            <a:br>
              <a:rPr lang="en-US" sz="1400" i="1" kern="1200" spc="100" baseline="0" dirty="0">
                <a:solidFill>
                  <a:schemeClr val="tx1">
                    <a:lumMod val="85000"/>
                    <a:lumOff val="15000"/>
                  </a:schemeClr>
                </a:solidFill>
                <a:effectLst/>
                <a:latin typeface="+mj-lt"/>
                <a:ea typeface="+mj-ea"/>
                <a:cs typeface="+mj-cs"/>
              </a:rPr>
            </a:br>
            <a:br>
              <a:rPr lang="en-US" sz="1400" i="1" kern="1200" spc="100" baseline="0" dirty="0">
                <a:solidFill>
                  <a:schemeClr val="tx1">
                    <a:lumMod val="85000"/>
                    <a:lumOff val="15000"/>
                  </a:schemeClr>
                </a:solidFill>
                <a:latin typeface="+mj-lt"/>
                <a:ea typeface="+mj-ea"/>
                <a:cs typeface="+mj-cs"/>
              </a:rPr>
            </a:br>
            <a:r>
              <a:rPr lang="en-US" sz="1400" i="1" kern="1200" spc="100" baseline="0" dirty="0">
                <a:solidFill>
                  <a:schemeClr val="tx1">
                    <a:lumMod val="85000"/>
                    <a:lumOff val="15000"/>
                  </a:schemeClr>
                </a:solidFill>
                <a:latin typeface="+mj-lt"/>
                <a:ea typeface="+mj-ea"/>
                <a:cs typeface="+mj-cs"/>
              </a:rPr>
              <a:t>“</a:t>
            </a:r>
            <a:r>
              <a:rPr lang="en-US" sz="1400" i="0" kern="1200" spc="100" baseline="0" dirty="0">
                <a:solidFill>
                  <a:schemeClr val="tx1">
                    <a:lumMod val="85000"/>
                    <a:lumOff val="15000"/>
                  </a:schemeClr>
                </a:solidFill>
                <a:effectLst/>
                <a:latin typeface="+mj-lt"/>
                <a:ea typeface="+mj-ea"/>
                <a:cs typeface="+mj-cs"/>
              </a:rPr>
              <a:t>How else can [the watchdog agencies] act, given a mandate to protect the public health but only a slight or non-existent data base upon which to draw?” </a:t>
            </a:r>
            <a:r>
              <a:rPr lang="en-US" sz="1400" i="1" kern="1200" spc="100" baseline="0" dirty="0">
                <a:solidFill>
                  <a:schemeClr val="tx1">
                    <a:lumMod val="85000"/>
                    <a:lumOff val="15000"/>
                  </a:schemeClr>
                </a:solidFill>
                <a:effectLst/>
                <a:latin typeface="+mj-lt"/>
                <a:ea typeface="+mj-ea"/>
                <a:cs typeface="+mj-cs"/>
              </a:rPr>
              <a:t>Ethyl Corp. </a:t>
            </a:r>
            <a:br>
              <a:rPr lang="en-US" sz="1400" i="1" kern="1200" spc="100" baseline="0" dirty="0">
                <a:solidFill>
                  <a:schemeClr val="tx1">
                    <a:lumMod val="85000"/>
                    <a:lumOff val="15000"/>
                  </a:schemeClr>
                </a:solidFill>
                <a:effectLst/>
                <a:latin typeface="+mj-lt"/>
                <a:ea typeface="+mj-ea"/>
                <a:cs typeface="+mj-cs"/>
              </a:rPr>
            </a:br>
            <a:br>
              <a:rPr lang="en-US" sz="1400" i="1" kern="1200" spc="100" baseline="0" dirty="0">
                <a:solidFill>
                  <a:schemeClr val="tx1">
                    <a:lumMod val="85000"/>
                    <a:lumOff val="15000"/>
                  </a:schemeClr>
                </a:solidFill>
                <a:effectLst/>
                <a:latin typeface="+mj-lt"/>
                <a:ea typeface="+mj-ea"/>
                <a:cs typeface="+mj-cs"/>
              </a:rPr>
            </a:br>
            <a:br>
              <a:rPr lang="en-US" sz="1400" i="1" kern="1200" spc="100" baseline="0" dirty="0">
                <a:solidFill>
                  <a:schemeClr val="tx1">
                    <a:lumMod val="85000"/>
                    <a:lumOff val="15000"/>
                  </a:schemeClr>
                </a:solidFill>
                <a:latin typeface="+mj-lt"/>
                <a:ea typeface="+mj-ea"/>
                <a:cs typeface="+mj-cs"/>
              </a:rPr>
            </a:br>
            <a:br>
              <a:rPr lang="en-US" sz="1400" i="1" kern="1200" spc="100" baseline="0" dirty="0">
                <a:solidFill>
                  <a:schemeClr val="tx1">
                    <a:lumMod val="85000"/>
                    <a:lumOff val="15000"/>
                  </a:schemeClr>
                </a:solidFill>
                <a:latin typeface="+mj-lt"/>
                <a:ea typeface="+mj-ea"/>
                <a:cs typeface="+mj-cs"/>
              </a:rPr>
            </a:br>
            <a:endParaRPr lang="en-US" sz="1400" i="1" kern="1200" spc="100" baseline="0" dirty="0">
              <a:solidFill>
                <a:schemeClr val="tx1">
                  <a:lumMod val="85000"/>
                  <a:lumOff val="15000"/>
                </a:schemeClr>
              </a:solidFill>
              <a:latin typeface="+mj-lt"/>
              <a:ea typeface="+mj-ea"/>
              <a:cs typeface="+mj-cs"/>
            </a:endParaRPr>
          </a:p>
        </p:txBody>
      </p:sp>
      <p:sp>
        <p:nvSpPr>
          <p:cNvPr id="3" name="Text Placeholder 2">
            <a:extLst>
              <a:ext uri="{FF2B5EF4-FFF2-40B4-BE49-F238E27FC236}">
                <a16:creationId xmlns:a16="http://schemas.microsoft.com/office/drawing/2014/main" id="{57C552B0-C448-A5F0-A540-6BE94DD54415}"/>
              </a:ext>
            </a:extLst>
          </p:cNvPr>
          <p:cNvSpPr>
            <a:spLocks noGrp="1"/>
          </p:cNvSpPr>
          <p:nvPr>
            <p:ph type="body" idx="1"/>
          </p:nvPr>
        </p:nvSpPr>
        <p:spPr>
          <a:xfrm>
            <a:off x="7886673" y="4382814"/>
            <a:ext cx="3457177" cy="1403837"/>
          </a:xfrm>
        </p:spPr>
        <p:txBody>
          <a:bodyPr vert="horz" lIns="91440" tIns="45720" rIns="91440" bIns="45720" rtlCol="0" anchor="t">
            <a:normAutofit/>
          </a:bodyPr>
          <a:lstStyle/>
          <a:p>
            <a:pPr>
              <a:lnSpc>
                <a:spcPct val="90000"/>
              </a:lnSpc>
            </a:pPr>
            <a:r>
              <a:rPr lang="en-US" sz="2200" b="1" dirty="0"/>
              <a:t>How to set environmental safety standards in case of scientific uncertainty?</a:t>
            </a:r>
          </a:p>
          <a:p>
            <a:pPr>
              <a:lnSpc>
                <a:spcPct val="90000"/>
              </a:lnSpc>
            </a:pPr>
            <a:endParaRPr lang="en-US" sz="2200" dirty="0"/>
          </a:p>
        </p:txBody>
      </p:sp>
      <p:pic>
        <p:nvPicPr>
          <p:cNvPr id="5" name="Picture 4" descr="Wood human figure">
            <a:extLst>
              <a:ext uri="{FF2B5EF4-FFF2-40B4-BE49-F238E27FC236}">
                <a16:creationId xmlns:a16="http://schemas.microsoft.com/office/drawing/2014/main" id="{8E9BB1E3-BE4D-540E-9F48-182ECC13238C}"/>
              </a:ext>
            </a:extLst>
          </p:cNvPr>
          <p:cNvPicPr>
            <a:picLocks noChangeAspect="1"/>
          </p:cNvPicPr>
          <p:nvPr/>
        </p:nvPicPr>
        <p:blipFill>
          <a:blip r:embed="rId2"/>
          <a:stretch>
            <a:fillRect/>
          </a:stretch>
        </p:blipFill>
        <p:spPr>
          <a:xfrm>
            <a:off x="620203" y="1332976"/>
            <a:ext cx="6329236" cy="4224765"/>
          </a:xfrm>
          <a:prstGeom prst="rect">
            <a:avLst/>
          </a:prstGeom>
        </p:spPr>
      </p:pic>
      <p:cxnSp>
        <p:nvCxnSpPr>
          <p:cNvPr id="17468" name="Straight Connector 17467">
            <a:extLst>
              <a:ext uri="{FF2B5EF4-FFF2-40B4-BE49-F238E27FC236}">
                <a16:creationId xmlns:a16="http://schemas.microsoft.com/office/drawing/2014/main" id="{0552FC00-E6D3-45AF-BE3D-0368141142E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2660" y="1143293"/>
            <a:ext cx="0" cy="57147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7470" name="Freeform 6">
            <a:extLst>
              <a:ext uri="{FF2B5EF4-FFF2-40B4-BE49-F238E27FC236}">
                <a16:creationId xmlns:a16="http://schemas.microsoft.com/office/drawing/2014/main" id="{ADA271CD-3011-4A05-B4A3-80F1794684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8152"/>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dirty="0"/>
          </a:p>
        </p:txBody>
      </p:sp>
    </p:spTree>
    <p:extLst>
      <p:ext uri="{BB962C8B-B14F-4D97-AF65-F5344CB8AC3E}">
        <p14:creationId xmlns:p14="http://schemas.microsoft.com/office/powerpoint/2010/main" val="35589650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tint val="98000"/>
            <a:satMod val="170000"/>
          </a:schemeClr>
        </a:solidFill>
        <a:effectLst/>
      </p:bgPr>
    </p:bg>
    <p:spTree>
      <p:nvGrpSpPr>
        <p:cNvPr id="1" name=""/>
        <p:cNvGrpSpPr/>
        <p:nvPr/>
      </p:nvGrpSpPr>
      <p:grpSpPr>
        <a:xfrm>
          <a:off x="0" y="0"/>
          <a:ext cx="0" cy="0"/>
          <a:chOff x="0" y="0"/>
          <a:chExt cx="0" cy="0"/>
        </a:xfrm>
      </p:grpSpPr>
      <p:sp>
        <p:nvSpPr>
          <p:cNvPr id="22" name="Freeform 6">
            <a:extLst>
              <a:ext uri="{FF2B5EF4-FFF2-40B4-BE49-F238E27FC236}">
                <a16:creationId xmlns:a16="http://schemas.microsoft.com/office/drawing/2014/main" id="{DD4C4B28-6B4B-4445-8535-F516D74E4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dirty="0"/>
          </a:p>
        </p:txBody>
      </p:sp>
      <p:cxnSp>
        <p:nvCxnSpPr>
          <p:cNvPr id="23" name="Straight Connector 11">
            <a:extLst>
              <a:ext uri="{FF2B5EF4-FFF2-40B4-BE49-F238E27FC236}">
                <a16:creationId xmlns:a16="http://schemas.microsoft.com/office/drawing/2014/main" id="{0CB1C732-7193-4253-8746-850D090A6B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8952" y="1280160"/>
            <a:ext cx="0" cy="557784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Rectangle 13">
            <a:extLst>
              <a:ext uri="{FF2B5EF4-FFF2-40B4-BE49-F238E27FC236}">
                <a16:creationId xmlns:a16="http://schemas.microsoft.com/office/drawing/2014/main" id="{55B419A7-F817-4767-8CCB-FB0E189C4A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Magnifying glass">
            <a:extLst>
              <a:ext uri="{FF2B5EF4-FFF2-40B4-BE49-F238E27FC236}">
                <a16:creationId xmlns:a16="http://schemas.microsoft.com/office/drawing/2014/main" id="{62B97AE6-0220-71B5-1C7E-AC76A63437B8}"/>
              </a:ext>
            </a:extLst>
          </p:cNvPr>
          <p:cNvPicPr>
            <a:picLocks noChangeAspect="1"/>
          </p:cNvPicPr>
          <p:nvPr/>
        </p:nvPicPr>
        <p:blipFill rotWithShape="1">
          <a:blip r:embed="rId2">
            <a:alphaModFix amt="33000"/>
          </a:blip>
          <a:srcRect t="13300" b="30450"/>
          <a:stretch/>
        </p:blipFill>
        <p:spPr>
          <a:xfrm>
            <a:off x="20" y="10"/>
            <a:ext cx="12191980" cy="6857990"/>
          </a:xfrm>
          <a:prstGeom prst="rect">
            <a:avLst/>
          </a:prstGeom>
        </p:spPr>
      </p:pic>
      <p:sp>
        <p:nvSpPr>
          <p:cNvPr id="2" name="Title 1">
            <a:extLst>
              <a:ext uri="{FF2B5EF4-FFF2-40B4-BE49-F238E27FC236}">
                <a16:creationId xmlns:a16="http://schemas.microsoft.com/office/drawing/2014/main" id="{8D545486-40F2-C7AA-1A83-0E69213C45BC}"/>
              </a:ext>
            </a:extLst>
          </p:cNvPr>
          <p:cNvSpPr>
            <a:spLocks noGrp="1"/>
          </p:cNvSpPr>
          <p:nvPr>
            <p:ph type="title"/>
          </p:nvPr>
        </p:nvSpPr>
        <p:spPr>
          <a:xfrm>
            <a:off x="1078992" y="1143000"/>
            <a:ext cx="9052560" cy="3546179"/>
          </a:xfrm>
        </p:spPr>
        <p:txBody>
          <a:bodyPr vert="horz" lIns="91440" tIns="45720" rIns="91440" bIns="45720" rtlCol="0" anchor="t">
            <a:normAutofit/>
          </a:bodyPr>
          <a:lstStyle/>
          <a:p>
            <a:r>
              <a:rPr lang="en-US" sz="6100" dirty="0"/>
              <a:t>Substantial evidence test?</a:t>
            </a:r>
            <a:br>
              <a:rPr lang="en-US" sz="6100" dirty="0"/>
            </a:br>
            <a:r>
              <a:rPr lang="en-US" sz="6100" dirty="0"/>
              <a:t>How to rely on evidence if there is no evidence due to lack of data?</a:t>
            </a:r>
          </a:p>
        </p:txBody>
      </p:sp>
      <p:sp>
        <p:nvSpPr>
          <p:cNvPr id="3" name="Text Placeholder 2">
            <a:extLst>
              <a:ext uri="{FF2B5EF4-FFF2-40B4-BE49-F238E27FC236}">
                <a16:creationId xmlns:a16="http://schemas.microsoft.com/office/drawing/2014/main" id="{D65D380B-74FF-13EE-1851-2F65FBCD0CCC}"/>
              </a:ext>
            </a:extLst>
          </p:cNvPr>
          <p:cNvSpPr>
            <a:spLocks noGrp="1"/>
          </p:cNvSpPr>
          <p:nvPr>
            <p:ph type="body" idx="1"/>
          </p:nvPr>
        </p:nvSpPr>
        <p:spPr>
          <a:xfrm>
            <a:off x="1078992" y="4689179"/>
            <a:ext cx="9052560" cy="1293471"/>
          </a:xfrm>
        </p:spPr>
        <p:txBody>
          <a:bodyPr vert="horz" lIns="91440" tIns="45720" rIns="91440" bIns="45720" rtlCol="0">
            <a:normAutofit fontScale="85000" lnSpcReduction="20000"/>
          </a:bodyPr>
          <a:lstStyle/>
          <a:p>
            <a:pPr>
              <a:lnSpc>
                <a:spcPct val="100000"/>
              </a:lnSpc>
            </a:pPr>
            <a:r>
              <a:rPr lang="en-US" sz="2200" b="1" dirty="0">
                <a:solidFill>
                  <a:srgbClr val="00B050"/>
                </a:solidFill>
              </a:rPr>
              <a:t>How to set standards in the face of opposing claims of safety?</a:t>
            </a:r>
          </a:p>
          <a:p>
            <a:pPr>
              <a:lnSpc>
                <a:spcPct val="100000"/>
              </a:lnSpc>
            </a:pPr>
            <a:r>
              <a:rPr lang="en-US" sz="2400" i="1" kern="1200" spc="100" baseline="0" dirty="0">
                <a:solidFill>
                  <a:schemeClr val="tx1">
                    <a:lumMod val="85000"/>
                    <a:lumOff val="15000"/>
                  </a:schemeClr>
                </a:solidFill>
                <a:effectLst/>
                <a:latin typeface="+mj-lt"/>
                <a:ea typeface="+mj-ea"/>
                <a:cs typeface="+mj-cs"/>
              </a:rPr>
              <a:t>“</a:t>
            </a:r>
            <a:r>
              <a:rPr lang="en-US" sz="2400" i="0" kern="1200" spc="100" baseline="0" dirty="0">
                <a:solidFill>
                  <a:schemeClr val="tx1">
                    <a:lumMod val="85000"/>
                    <a:lumOff val="15000"/>
                  </a:schemeClr>
                </a:solidFill>
                <a:effectLst/>
                <a:latin typeface="+mj-lt"/>
                <a:ea typeface="+mj-ea"/>
                <a:cs typeface="+mj-cs"/>
              </a:rPr>
              <a:t>How can the Administrator determine that a risk is a significant risk if he cannot assess risks? Surely reliance on ‘facts' as contemplated by petitioners will provide little guidance” </a:t>
            </a:r>
            <a:r>
              <a:rPr lang="en-US" sz="2400" i="1" kern="1200" spc="100" baseline="0" dirty="0">
                <a:solidFill>
                  <a:schemeClr val="tx1">
                    <a:lumMod val="85000"/>
                    <a:lumOff val="15000"/>
                  </a:schemeClr>
                </a:solidFill>
                <a:effectLst/>
                <a:latin typeface="+mj-lt"/>
                <a:ea typeface="+mj-ea"/>
                <a:cs typeface="+mj-cs"/>
              </a:rPr>
              <a:t>Ethyl Corp.</a:t>
            </a:r>
            <a:endParaRPr lang="en-US" sz="2200" b="1" dirty="0">
              <a:solidFill>
                <a:srgbClr val="00B050"/>
              </a:solidFill>
            </a:endParaRPr>
          </a:p>
          <a:p>
            <a:pPr>
              <a:lnSpc>
                <a:spcPct val="100000"/>
              </a:lnSpc>
            </a:pPr>
            <a:endParaRPr lang="en-US" sz="2200" dirty="0"/>
          </a:p>
        </p:txBody>
      </p:sp>
      <p:cxnSp>
        <p:nvCxnSpPr>
          <p:cNvPr id="25" name="Straight Connector 15">
            <a:extLst>
              <a:ext uri="{FF2B5EF4-FFF2-40B4-BE49-F238E27FC236}">
                <a16:creationId xmlns:a16="http://schemas.microsoft.com/office/drawing/2014/main" id="{D81E42A3-743C-4C15-9DA8-93AA9AEBFB1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8952" y="1143293"/>
            <a:ext cx="0" cy="57147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Freeform 6">
            <a:extLst>
              <a:ext uri="{FF2B5EF4-FFF2-40B4-BE49-F238E27FC236}">
                <a16:creationId xmlns:a16="http://schemas.microsoft.com/office/drawing/2014/main" id="{7021D92D-08FF-45A6-9109-AC9462C7E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1143293"/>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dirty="0"/>
          </a:p>
        </p:txBody>
      </p:sp>
    </p:spTree>
    <p:extLst>
      <p:ext uri="{BB962C8B-B14F-4D97-AF65-F5344CB8AC3E}">
        <p14:creationId xmlns:p14="http://schemas.microsoft.com/office/powerpoint/2010/main" val="11941430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8000"/>
            <a:satMod val="170000"/>
          </a:schemeClr>
        </a:solidFill>
        <a:effectLst/>
      </p:bgPr>
    </p:bg>
    <p:spTree>
      <p:nvGrpSpPr>
        <p:cNvPr id="1" name=""/>
        <p:cNvGrpSpPr/>
        <p:nvPr/>
      </p:nvGrpSpPr>
      <p:grpSpPr>
        <a:xfrm>
          <a:off x="0" y="0"/>
          <a:ext cx="0" cy="0"/>
          <a:chOff x="0" y="0"/>
          <a:chExt cx="0" cy="0"/>
        </a:xfrm>
      </p:grpSpPr>
      <p:sp>
        <p:nvSpPr>
          <p:cNvPr id="49" name="Freeform 6">
            <a:extLst>
              <a:ext uri="{FF2B5EF4-FFF2-40B4-BE49-F238E27FC236}">
                <a16:creationId xmlns:a16="http://schemas.microsoft.com/office/drawing/2014/main" id="{DD4C4B28-6B4B-4445-8535-F516D74E4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dirty="0"/>
          </a:p>
        </p:txBody>
      </p:sp>
      <p:cxnSp>
        <p:nvCxnSpPr>
          <p:cNvPr id="51" name="Straight Connector 50">
            <a:extLst>
              <a:ext uri="{FF2B5EF4-FFF2-40B4-BE49-F238E27FC236}">
                <a16:creationId xmlns:a16="http://schemas.microsoft.com/office/drawing/2014/main" id="{0CB1C732-7193-4253-8746-850D090A6B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8952" y="1280160"/>
            <a:ext cx="0" cy="557784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53" name="Rectangle 52">
            <a:extLst>
              <a:ext uri="{FF2B5EF4-FFF2-40B4-BE49-F238E27FC236}">
                <a16:creationId xmlns:a16="http://schemas.microsoft.com/office/drawing/2014/main" id="{55B419A7-F817-4767-8CCB-FB0E189C4A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Sticky notes with question marks">
            <a:extLst>
              <a:ext uri="{FF2B5EF4-FFF2-40B4-BE49-F238E27FC236}">
                <a16:creationId xmlns:a16="http://schemas.microsoft.com/office/drawing/2014/main" id="{DE5C9136-A900-3681-4204-536956515C64}"/>
              </a:ext>
            </a:extLst>
          </p:cNvPr>
          <p:cNvPicPr>
            <a:picLocks noChangeAspect="1"/>
          </p:cNvPicPr>
          <p:nvPr/>
        </p:nvPicPr>
        <p:blipFill rotWithShape="1">
          <a:blip r:embed="rId2"/>
          <a:srcRect t="10863" b="4867"/>
          <a:stretch/>
        </p:blipFill>
        <p:spPr>
          <a:xfrm>
            <a:off x="1" y="10"/>
            <a:ext cx="12191999" cy="6857990"/>
          </a:xfrm>
          <a:prstGeom prst="rect">
            <a:avLst/>
          </a:prstGeom>
        </p:spPr>
      </p:pic>
      <p:sp>
        <p:nvSpPr>
          <p:cNvPr id="55" name="Rectangle 54">
            <a:extLst>
              <a:ext uri="{FF2B5EF4-FFF2-40B4-BE49-F238E27FC236}">
                <a16:creationId xmlns:a16="http://schemas.microsoft.com/office/drawing/2014/main" id="{9FBB9AF1-CE92-475C-A47B-5FC32922B3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0"/>
            <a:ext cx="12191999" cy="6858000"/>
          </a:xfrm>
          <a:prstGeom prst="rect">
            <a:avLst/>
          </a:prstGeom>
          <a:gradFill flip="none" rotWithShape="1">
            <a:gsLst>
              <a:gs pos="100000">
                <a:srgbClr val="000000">
                  <a:alpha val="0"/>
                </a:srgbClr>
              </a:gs>
              <a:gs pos="30000">
                <a:srgbClr val="000000"/>
              </a:gs>
            </a:gsLst>
            <a:lin ang="2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5D4FA60-6A31-CA82-9616-FF32E8857BA1}"/>
              </a:ext>
            </a:extLst>
          </p:cNvPr>
          <p:cNvSpPr>
            <a:spLocks noGrp="1"/>
          </p:cNvSpPr>
          <p:nvPr>
            <p:ph type="title"/>
          </p:nvPr>
        </p:nvSpPr>
        <p:spPr>
          <a:xfrm>
            <a:off x="1078992" y="1143000"/>
            <a:ext cx="9052560" cy="3546179"/>
          </a:xfrm>
        </p:spPr>
        <p:txBody>
          <a:bodyPr vert="horz" lIns="91440" tIns="45720" rIns="91440" bIns="45720" rtlCol="0" anchor="t">
            <a:normAutofit fontScale="90000"/>
          </a:bodyPr>
          <a:lstStyle/>
          <a:p>
            <a:br>
              <a:rPr lang="en-US" sz="5000" dirty="0">
                <a:solidFill>
                  <a:srgbClr val="FFFFFF"/>
                </a:solidFill>
              </a:rPr>
            </a:br>
            <a:r>
              <a:rPr lang="en-US" sz="5000" b="1" dirty="0">
                <a:solidFill>
                  <a:srgbClr val="FFFFFF"/>
                </a:solidFill>
              </a:rPr>
              <a:t>Research Question – Poll Question:</a:t>
            </a:r>
            <a:br>
              <a:rPr lang="en-US" sz="5000" b="1" dirty="0">
                <a:solidFill>
                  <a:srgbClr val="FFFFFF"/>
                </a:solidFill>
              </a:rPr>
            </a:br>
            <a:r>
              <a:rPr lang="en-US" sz="5000" b="1" dirty="0">
                <a:solidFill>
                  <a:srgbClr val="FFFFFF"/>
                </a:solidFill>
              </a:rPr>
              <a:t>Is existing Environmental law fit for purpose?</a:t>
            </a:r>
            <a:br>
              <a:rPr lang="en-US" sz="5000" b="1" dirty="0">
                <a:solidFill>
                  <a:srgbClr val="FFFFFF"/>
                </a:solidFill>
              </a:rPr>
            </a:br>
            <a:endParaRPr lang="en-US" sz="5000" b="1" dirty="0">
              <a:solidFill>
                <a:srgbClr val="FFFFFF"/>
              </a:solidFill>
            </a:endParaRPr>
          </a:p>
        </p:txBody>
      </p:sp>
      <p:sp>
        <p:nvSpPr>
          <p:cNvPr id="3" name="Text Placeholder 2">
            <a:extLst>
              <a:ext uri="{FF2B5EF4-FFF2-40B4-BE49-F238E27FC236}">
                <a16:creationId xmlns:a16="http://schemas.microsoft.com/office/drawing/2014/main" id="{B9F57A57-6DFF-E38D-D19F-A9B9214E120F}"/>
              </a:ext>
            </a:extLst>
          </p:cNvPr>
          <p:cNvSpPr>
            <a:spLocks noGrp="1"/>
          </p:cNvSpPr>
          <p:nvPr>
            <p:ph type="body" idx="1"/>
          </p:nvPr>
        </p:nvSpPr>
        <p:spPr>
          <a:xfrm>
            <a:off x="1078992" y="5010912"/>
            <a:ext cx="9052560" cy="704088"/>
          </a:xfrm>
        </p:spPr>
        <p:txBody>
          <a:bodyPr vert="horz" lIns="91440" tIns="45720" rIns="91440" bIns="45720" rtlCol="0">
            <a:noAutofit/>
          </a:bodyPr>
          <a:lstStyle/>
          <a:p>
            <a:pPr>
              <a:lnSpc>
                <a:spcPct val="100000"/>
              </a:lnSpc>
            </a:pPr>
            <a:endParaRPr lang="en-US" sz="4400" b="1" dirty="0">
              <a:solidFill>
                <a:schemeClr val="bg1"/>
              </a:solidFill>
            </a:endParaRPr>
          </a:p>
        </p:txBody>
      </p:sp>
      <p:cxnSp>
        <p:nvCxnSpPr>
          <p:cNvPr id="57" name="Straight Connector 56">
            <a:extLst>
              <a:ext uri="{FF2B5EF4-FFF2-40B4-BE49-F238E27FC236}">
                <a16:creationId xmlns:a16="http://schemas.microsoft.com/office/drawing/2014/main" id="{D81E42A3-743C-4C15-9DA8-93AA9AEBFB1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8952" y="1143293"/>
            <a:ext cx="0" cy="5714707"/>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59" name="Freeform 6">
            <a:extLst>
              <a:ext uri="{FF2B5EF4-FFF2-40B4-BE49-F238E27FC236}">
                <a16:creationId xmlns:a16="http://schemas.microsoft.com/office/drawing/2014/main" id="{7021D92D-08FF-45A6-9109-AC9462C7E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1143293"/>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dirty="0"/>
          </a:p>
        </p:txBody>
      </p:sp>
    </p:spTree>
    <p:extLst>
      <p:ext uri="{BB962C8B-B14F-4D97-AF65-F5344CB8AC3E}">
        <p14:creationId xmlns:p14="http://schemas.microsoft.com/office/powerpoint/2010/main" val="10824188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tint val="98000"/>
            <a:satMod val="170000"/>
          </a:schemeClr>
        </a:solidFill>
        <a:effectLst/>
      </p:bgPr>
    </p:bg>
    <p:spTree>
      <p:nvGrpSpPr>
        <p:cNvPr id="1" name=""/>
        <p:cNvGrpSpPr/>
        <p:nvPr/>
      </p:nvGrpSpPr>
      <p:grpSpPr>
        <a:xfrm>
          <a:off x="0" y="0"/>
          <a:ext cx="0" cy="0"/>
          <a:chOff x="0" y="0"/>
          <a:chExt cx="0" cy="0"/>
        </a:xfrm>
      </p:grpSpPr>
      <p:sp>
        <p:nvSpPr>
          <p:cNvPr id="18439" name="Freeform 6">
            <a:extLst>
              <a:ext uri="{FF2B5EF4-FFF2-40B4-BE49-F238E27FC236}">
                <a16:creationId xmlns:a16="http://schemas.microsoft.com/office/drawing/2014/main" id="{DD4C4B28-6B4B-4445-8535-F516D74E4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dirty="0"/>
          </a:p>
        </p:txBody>
      </p:sp>
      <p:cxnSp>
        <p:nvCxnSpPr>
          <p:cNvPr id="18441" name="Straight Connector 18440">
            <a:extLst>
              <a:ext uri="{FF2B5EF4-FFF2-40B4-BE49-F238E27FC236}">
                <a16:creationId xmlns:a16="http://schemas.microsoft.com/office/drawing/2014/main" id="{0CB1C732-7193-4253-8746-850D090A6B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8952" y="1280160"/>
            <a:ext cx="0" cy="557784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18443" name="Rectangle 18442">
            <a:extLst>
              <a:ext uri="{FF2B5EF4-FFF2-40B4-BE49-F238E27FC236}">
                <a16:creationId xmlns:a16="http://schemas.microsoft.com/office/drawing/2014/main" id="{55B419A7-F817-4767-8CCB-FB0E189C4A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D2766F9-1E3C-14E9-8CB5-20F1227E63CD}"/>
              </a:ext>
            </a:extLst>
          </p:cNvPr>
          <p:cNvSpPr>
            <a:spLocks noGrp="1"/>
          </p:cNvSpPr>
          <p:nvPr>
            <p:ph type="title"/>
          </p:nvPr>
        </p:nvSpPr>
        <p:spPr>
          <a:xfrm>
            <a:off x="4771537" y="1143000"/>
            <a:ext cx="6720840" cy="3730752"/>
          </a:xfrm>
        </p:spPr>
        <p:txBody>
          <a:bodyPr vert="horz" lIns="91440" tIns="45720" rIns="91440" bIns="45720" rtlCol="0" anchor="t">
            <a:normAutofit fontScale="90000"/>
          </a:bodyPr>
          <a:lstStyle/>
          <a:p>
            <a:br>
              <a:rPr lang="en-US" sz="3400" i="1" kern="1200" spc="100" baseline="0" dirty="0">
                <a:solidFill>
                  <a:schemeClr val="tx1">
                    <a:lumMod val="85000"/>
                    <a:lumOff val="15000"/>
                  </a:schemeClr>
                </a:solidFill>
                <a:latin typeface="+mj-lt"/>
                <a:ea typeface="+mj-ea"/>
                <a:cs typeface="+mj-cs"/>
              </a:rPr>
            </a:br>
            <a:r>
              <a:rPr lang="en-US" sz="3400" i="1" kern="1200" spc="100" baseline="0" dirty="0">
                <a:solidFill>
                  <a:schemeClr val="tx1">
                    <a:lumMod val="85000"/>
                    <a:lumOff val="15000"/>
                  </a:schemeClr>
                </a:solidFill>
                <a:latin typeface="+mj-lt"/>
                <a:ea typeface="+mj-ea"/>
                <a:cs typeface="+mj-cs"/>
              </a:rPr>
              <a:t>How to calculate and manage risk in the absence of data, evidence and scientific knowledge?</a:t>
            </a:r>
            <a:br>
              <a:rPr lang="en-US" sz="3400" i="1" kern="1200" spc="100" baseline="0" dirty="0">
                <a:solidFill>
                  <a:schemeClr val="tx1">
                    <a:lumMod val="85000"/>
                    <a:lumOff val="15000"/>
                  </a:schemeClr>
                </a:solidFill>
                <a:latin typeface="+mj-lt"/>
                <a:ea typeface="+mj-ea"/>
                <a:cs typeface="+mj-cs"/>
              </a:rPr>
            </a:br>
            <a:br>
              <a:rPr lang="en-US" sz="2000" i="1" kern="1200" spc="100" baseline="0" dirty="0">
                <a:solidFill>
                  <a:schemeClr val="tx1">
                    <a:lumMod val="85000"/>
                    <a:lumOff val="15000"/>
                  </a:schemeClr>
                </a:solidFill>
                <a:latin typeface="+mj-lt"/>
                <a:ea typeface="+mj-ea"/>
                <a:cs typeface="+mj-cs"/>
              </a:rPr>
            </a:br>
            <a:r>
              <a:rPr lang="en-US" sz="2000" i="1" kern="1200" spc="100" baseline="0" dirty="0">
                <a:solidFill>
                  <a:schemeClr val="tx1">
                    <a:lumMod val="85000"/>
                    <a:lumOff val="15000"/>
                  </a:schemeClr>
                </a:solidFill>
                <a:latin typeface="+mj-lt"/>
                <a:ea typeface="+mj-ea"/>
                <a:cs typeface="+mj-cs"/>
              </a:rPr>
              <a:t>“</a:t>
            </a:r>
            <a:r>
              <a:rPr lang="en-US" sz="2000" i="1" kern="1200" spc="100" baseline="0" dirty="0">
                <a:solidFill>
                  <a:schemeClr val="tx1">
                    <a:lumMod val="85000"/>
                    <a:lumOff val="15000"/>
                  </a:schemeClr>
                </a:solidFill>
                <a:effectLst/>
                <a:latin typeface="+mj-lt"/>
                <a:ea typeface="+mj-ea"/>
                <a:cs typeface="+mj-cs"/>
              </a:rPr>
              <a:t>The watchdog agencies are unequipped with “unequipped with crystal balls and unable to read the future, [but] are nonetheless charged with evaluating the effects of unprecedented environmental modifications, often made on a massive scale.” Ethyl Corp. v. Environmental Protection Agency, 541 F.2d 1 (D.C. Cir. 1976)</a:t>
            </a:r>
            <a:br>
              <a:rPr lang="en-US" sz="2000" i="1" kern="1200" spc="100" baseline="0" dirty="0">
                <a:solidFill>
                  <a:schemeClr val="tx1">
                    <a:lumMod val="85000"/>
                    <a:lumOff val="15000"/>
                  </a:schemeClr>
                </a:solidFill>
                <a:latin typeface="+mj-lt"/>
                <a:ea typeface="+mj-ea"/>
                <a:cs typeface="+mj-cs"/>
              </a:rPr>
            </a:br>
            <a:endParaRPr lang="en-US" sz="2000" i="1" kern="1200" spc="100" baseline="0" dirty="0">
              <a:solidFill>
                <a:schemeClr val="tx1">
                  <a:lumMod val="85000"/>
                  <a:lumOff val="15000"/>
                </a:schemeClr>
              </a:solidFill>
              <a:latin typeface="+mj-lt"/>
              <a:ea typeface="+mj-ea"/>
              <a:cs typeface="+mj-cs"/>
            </a:endParaRPr>
          </a:p>
        </p:txBody>
      </p:sp>
      <p:sp>
        <p:nvSpPr>
          <p:cNvPr id="3" name="Text Placeholder 2">
            <a:extLst>
              <a:ext uri="{FF2B5EF4-FFF2-40B4-BE49-F238E27FC236}">
                <a16:creationId xmlns:a16="http://schemas.microsoft.com/office/drawing/2014/main" id="{B4A33CE7-15F1-CE32-0374-3662DE8F476B}"/>
              </a:ext>
            </a:extLst>
          </p:cNvPr>
          <p:cNvSpPr>
            <a:spLocks noGrp="1"/>
          </p:cNvSpPr>
          <p:nvPr>
            <p:ph type="body" idx="1"/>
          </p:nvPr>
        </p:nvSpPr>
        <p:spPr>
          <a:xfrm>
            <a:off x="4771537" y="5010912"/>
            <a:ext cx="6720840" cy="704088"/>
          </a:xfrm>
        </p:spPr>
        <p:txBody>
          <a:bodyPr vert="horz" lIns="91440" tIns="45720" rIns="91440" bIns="45720" rtlCol="0">
            <a:normAutofit lnSpcReduction="10000"/>
          </a:bodyPr>
          <a:lstStyle/>
          <a:p>
            <a:pPr>
              <a:lnSpc>
                <a:spcPct val="100000"/>
              </a:lnSpc>
            </a:pPr>
            <a:r>
              <a:rPr lang="en-US" sz="2200" dirty="0"/>
              <a:t>Answer: They can’t. They can only speculate or gaze into a crystal ball.</a:t>
            </a:r>
          </a:p>
        </p:txBody>
      </p:sp>
      <p:pic>
        <p:nvPicPr>
          <p:cNvPr id="18434" name="Picture 2" descr="21,194 Crystal Ball Stock Photos, Pictures &amp; Royalty-Free ...">
            <a:extLst>
              <a:ext uri="{FF2B5EF4-FFF2-40B4-BE49-F238E27FC236}">
                <a16:creationId xmlns:a16="http://schemas.microsoft.com/office/drawing/2014/main" id="{6C0B3876-9B4B-1FB6-2B57-EBB76332DDCB}"/>
              </a:ext>
            </a:extLst>
          </p:cNvPr>
          <p:cNvPicPr>
            <a:picLocks noChangeAspect="1" noChangeArrowheads="1"/>
          </p:cNvPicPr>
          <p:nvPr/>
        </p:nvPicPr>
        <p:blipFill>
          <a:blip r:embed="rId2">
            <a:alphaModFix amt="35000"/>
            <a:extLst>
              <a:ext uri="{28A0092B-C50C-407E-A947-70E740481C1C}">
                <a14:useLocalDpi xmlns:a14="http://schemas.microsoft.com/office/drawing/2010/main" val="0"/>
              </a:ext>
            </a:extLst>
          </a:blip>
          <a:stretch>
            <a:fillRect/>
          </a:stretch>
        </p:blipFill>
        <p:spPr bwMode="auto">
          <a:xfrm>
            <a:off x="190571" y="1504713"/>
            <a:ext cx="4073127" cy="4073127"/>
          </a:xfrm>
          <a:prstGeom prst="rect">
            <a:avLst/>
          </a:prstGeom>
          <a:noFill/>
          <a:extLst>
            <a:ext uri="{909E8E84-426E-40DD-AFC4-6F175D3DCCD1}">
              <a14:hiddenFill xmlns:a14="http://schemas.microsoft.com/office/drawing/2010/main">
                <a:solidFill>
                  <a:srgbClr val="FFFFFF"/>
                </a:solidFill>
              </a14:hiddenFill>
            </a:ext>
          </a:extLst>
        </p:spPr>
      </p:pic>
      <p:pic>
        <p:nvPicPr>
          <p:cNvPr id="5" name="Graphic 4" descr="Radioactive outline">
            <a:extLst>
              <a:ext uri="{FF2B5EF4-FFF2-40B4-BE49-F238E27FC236}">
                <a16:creationId xmlns:a16="http://schemas.microsoft.com/office/drawing/2014/main" id="{6BCC9401-C7C5-F5DC-DE14-A766E33555F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64567" y="2202304"/>
            <a:ext cx="2125133" cy="2125133"/>
          </a:xfrm>
          <a:prstGeom prst="rect">
            <a:avLst/>
          </a:prstGeom>
        </p:spPr>
      </p:pic>
      <p:cxnSp>
        <p:nvCxnSpPr>
          <p:cNvPr id="18445" name="Straight Connector 18444">
            <a:extLst>
              <a:ext uri="{FF2B5EF4-FFF2-40B4-BE49-F238E27FC236}">
                <a16:creationId xmlns:a16="http://schemas.microsoft.com/office/drawing/2014/main" id="{AFC4E38D-3AB6-4BF4-B9B7-CE829C2F3A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40838" y="1280160"/>
            <a:ext cx="0" cy="557784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447" name="Freeform 6">
            <a:extLst>
              <a:ext uri="{FF2B5EF4-FFF2-40B4-BE49-F238E27FC236}">
                <a16:creationId xmlns:a16="http://schemas.microsoft.com/office/drawing/2014/main" id="{ADA271CD-3011-4A05-B4A3-80F1794684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8152"/>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dirty="0"/>
          </a:p>
        </p:txBody>
      </p:sp>
    </p:spTree>
    <p:extLst>
      <p:ext uri="{BB962C8B-B14F-4D97-AF65-F5344CB8AC3E}">
        <p14:creationId xmlns:p14="http://schemas.microsoft.com/office/powerpoint/2010/main" val="12068767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9490" name="Rectangle 19489">
            <a:extLst>
              <a:ext uri="{FF2B5EF4-FFF2-40B4-BE49-F238E27FC236}">
                <a16:creationId xmlns:a16="http://schemas.microsoft.com/office/drawing/2014/main" id="{C5176844-69C3-4F79-BE38-EA5BDDF4F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7ED3B5F-3E85-4C61-DDFC-39091DDACEAA}"/>
              </a:ext>
            </a:extLst>
          </p:cNvPr>
          <p:cNvSpPr>
            <a:spLocks noGrp="1"/>
          </p:cNvSpPr>
          <p:nvPr>
            <p:ph type="title"/>
          </p:nvPr>
        </p:nvSpPr>
        <p:spPr>
          <a:xfrm>
            <a:off x="5877532" y="1063255"/>
            <a:ext cx="5312254" cy="1806727"/>
          </a:xfrm>
        </p:spPr>
        <p:txBody>
          <a:bodyPr>
            <a:normAutofit/>
          </a:bodyPr>
          <a:lstStyle/>
          <a:p>
            <a:br>
              <a:rPr lang="en-GB" sz="2400" dirty="0"/>
            </a:br>
            <a:r>
              <a:rPr lang="en-GB" sz="2400" dirty="0"/>
              <a:t>The birth of the precautionary principle in environmental law : we cannot see what lies around the corner</a:t>
            </a:r>
          </a:p>
        </p:txBody>
      </p:sp>
      <p:pic>
        <p:nvPicPr>
          <p:cNvPr id="7" name="Picture 6" descr="A dirt road in the woods&#10;&#10;Description automatically generated with low confidence">
            <a:extLst>
              <a:ext uri="{FF2B5EF4-FFF2-40B4-BE49-F238E27FC236}">
                <a16:creationId xmlns:a16="http://schemas.microsoft.com/office/drawing/2014/main" id="{9596F2AE-1DA0-0822-5DD0-345DB55923C8}"/>
              </a:ext>
            </a:extLst>
          </p:cNvPr>
          <p:cNvPicPr>
            <a:picLocks noChangeAspect="1"/>
          </p:cNvPicPr>
          <p:nvPr/>
        </p:nvPicPr>
        <p:blipFill rotWithShape="1">
          <a:blip r:embed="rId2"/>
          <a:srcRect t="857" r="3" b="518"/>
          <a:stretch/>
        </p:blipFill>
        <p:spPr>
          <a:xfrm>
            <a:off x="1" y="10"/>
            <a:ext cx="5215066" cy="6857990"/>
          </a:xfrm>
          <a:custGeom>
            <a:avLst/>
            <a:gdLst/>
            <a:ahLst/>
            <a:cxnLst/>
            <a:rect l="l" t="t" r="r" b="b"/>
            <a:pathLst>
              <a:path w="5215066" h="6845983">
                <a:moveTo>
                  <a:pt x="0" y="0"/>
                </a:moveTo>
                <a:lnTo>
                  <a:pt x="3197713" y="0"/>
                </a:lnTo>
                <a:lnTo>
                  <a:pt x="3259787" y="39795"/>
                </a:lnTo>
                <a:cubicBezTo>
                  <a:pt x="4439462" y="836768"/>
                  <a:pt x="5215066" y="2186425"/>
                  <a:pt x="5215066" y="3717234"/>
                </a:cubicBezTo>
                <a:cubicBezTo>
                  <a:pt x="5215066" y="4788800"/>
                  <a:pt x="4835020" y="5771602"/>
                  <a:pt x="4202364" y="6538204"/>
                </a:cubicBezTo>
                <a:lnTo>
                  <a:pt x="3922635" y="6845983"/>
                </a:lnTo>
                <a:lnTo>
                  <a:pt x="0" y="6845983"/>
                </a:lnTo>
                <a:close/>
              </a:path>
            </a:pathLst>
          </a:custGeom>
        </p:spPr>
      </p:pic>
      <p:cxnSp>
        <p:nvCxnSpPr>
          <p:cNvPr id="19492" name="Straight Connector 19491">
            <a:extLst>
              <a:ext uri="{FF2B5EF4-FFF2-40B4-BE49-F238E27FC236}">
                <a16:creationId xmlns:a16="http://schemas.microsoft.com/office/drawing/2014/main" id="{C1FC086D-39EC-448D-97E7-FF232355AE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86332" y="3088919"/>
            <a:ext cx="5212080" cy="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E10FE20-F4AE-D858-2BC9-F6B28C83A7D6}"/>
              </a:ext>
            </a:extLst>
          </p:cNvPr>
          <p:cNvSpPr>
            <a:spLocks noGrp="1"/>
          </p:cNvSpPr>
          <p:nvPr>
            <p:ph idx="1"/>
          </p:nvPr>
        </p:nvSpPr>
        <p:spPr>
          <a:xfrm>
            <a:off x="5877532" y="3309582"/>
            <a:ext cx="5312254" cy="2485157"/>
          </a:xfrm>
        </p:spPr>
        <p:txBody>
          <a:bodyPr>
            <a:normAutofit/>
          </a:bodyPr>
          <a:lstStyle/>
          <a:p>
            <a:pPr marL="274320" indent="0">
              <a:lnSpc>
                <a:spcPct val="100000"/>
              </a:lnSpc>
              <a:buNone/>
            </a:pPr>
            <a:endParaRPr lang="en-GB" sz="1600" dirty="0">
              <a:effectLst/>
              <a:latin typeface="Times" pitchFamily="2" charset="0"/>
              <a:ea typeface="Calibri" panose="020F0502020204030204" pitchFamily="34" charset="0"/>
              <a:cs typeface="Times New Roman" panose="02020603050405020304" pitchFamily="18" charset="0"/>
            </a:endParaRPr>
          </a:p>
          <a:p>
            <a:pPr marL="274320" indent="0">
              <a:lnSpc>
                <a:spcPct val="100000"/>
              </a:lnSpc>
              <a:buNone/>
            </a:pPr>
            <a:r>
              <a:rPr lang="en-GB" sz="1600" dirty="0">
                <a:effectLst/>
                <a:latin typeface="Times" pitchFamily="2" charset="0"/>
                <a:ea typeface="Calibri" panose="020F0502020204030204" pitchFamily="34" charset="0"/>
                <a:cs typeface="Times New Roman" panose="02020603050405020304" pitchFamily="18" charset="0"/>
              </a:rPr>
              <a:t>“A statute allowing for regulation in the face of danger is, necessarily,</a:t>
            </a:r>
            <a:r>
              <a:rPr lang="en-GB" sz="1600" b="1" dirty="0">
                <a:effectLst/>
                <a:latin typeface="Times" pitchFamily="2" charset="0"/>
                <a:ea typeface="Calibri" panose="020F0502020204030204" pitchFamily="34" charset="0"/>
                <a:cs typeface="Times New Roman" panose="02020603050405020304" pitchFamily="18" charset="0"/>
              </a:rPr>
              <a:t> a precautionary statute. Regulatory action </a:t>
            </a:r>
            <a:r>
              <a:rPr lang="en-GB" sz="1600" b="1" u="sng" dirty="0">
                <a:effectLst/>
                <a:latin typeface="Times" pitchFamily="2" charset="0"/>
                <a:ea typeface="Calibri" panose="020F0502020204030204" pitchFamily="34" charset="0"/>
                <a:cs typeface="Times New Roman" panose="02020603050405020304" pitchFamily="18" charset="0"/>
              </a:rPr>
              <a:t>may be taken before the threatened harm occurs</a:t>
            </a:r>
            <a:r>
              <a:rPr lang="en-GB" sz="1600" dirty="0">
                <a:effectLst/>
                <a:latin typeface="Times" pitchFamily="2" charset="0"/>
                <a:ea typeface="Calibri" panose="020F0502020204030204" pitchFamily="34" charset="0"/>
                <a:cs typeface="Times New Roman" panose="02020603050405020304" pitchFamily="18" charset="0"/>
              </a:rPr>
              <a:t>; indeed, the </a:t>
            </a:r>
            <a:r>
              <a:rPr lang="en-GB" sz="1600" b="1" dirty="0">
                <a:effectLst/>
                <a:latin typeface="Times" pitchFamily="2" charset="0"/>
                <a:ea typeface="Calibri" panose="020F0502020204030204" pitchFamily="34" charset="0"/>
                <a:cs typeface="Times New Roman" panose="02020603050405020304" pitchFamily="18" charset="0"/>
              </a:rPr>
              <a:t>very existence of such precautionary legislation </a:t>
            </a:r>
            <a:r>
              <a:rPr lang="en-GB" sz="1600" dirty="0">
                <a:effectLst/>
                <a:latin typeface="Times" pitchFamily="2" charset="0"/>
                <a:ea typeface="Calibri" panose="020F0502020204030204" pitchFamily="34" charset="0"/>
                <a:cs typeface="Times New Roman" panose="02020603050405020304" pitchFamily="18" charset="0"/>
              </a:rPr>
              <a:t>would seem to demand that regulatory action precede, and, </a:t>
            </a:r>
            <a:r>
              <a:rPr lang="en-GB" sz="1600" b="1" dirty="0">
                <a:effectLst/>
                <a:latin typeface="Times" pitchFamily="2" charset="0"/>
                <a:ea typeface="Calibri" panose="020F0502020204030204" pitchFamily="34" charset="0"/>
                <a:cs typeface="Times New Roman" panose="02020603050405020304" pitchFamily="18" charset="0"/>
              </a:rPr>
              <a:t>optimally, </a:t>
            </a:r>
            <a:r>
              <a:rPr lang="en-GB" sz="1600" b="1" u="sng" dirty="0">
                <a:effectLst/>
                <a:latin typeface="Times" pitchFamily="2" charset="0"/>
                <a:ea typeface="Calibri" panose="020F0502020204030204" pitchFamily="34" charset="0"/>
                <a:cs typeface="Times New Roman" panose="02020603050405020304" pitchFamily="18" charset="0"/>
              </a:rPr>
              <a:t>prevent,</a:t>
            </a:r>
            <a:r>
              <a:rPr lang="en-GB" sz="1600" b="1" dirty="0">
                <a:effectLst/>
                <a:latin typeface="Times" pitchFamily="2" charset="0"/>
                <a:ea typeface="Calibri" panose="020F0502020204030204" pitchFamily="34" charset="0"/>
                <a:cs typeface="Times New Roman" panose="02020603050405020304" pitchFamily="18" charset="0"/>
              </a:rPr>
              <a:t> the perceived threat</a:t>
            </a:r>
            <a:r>
              <a:rPr lang="en-GB" sz="1600" dirty="0">
                <a:effectLst/>
                <a:latin typeface="Times" pitchFamily="2" charset="0"/>
                <a:ea typeface="Calibri" panose="020F0502020204030204" pitchFamily="34" charset="0"/>
                <a:cs typeface="Times New Roman" panose="02020603050405020304" pitchFamily="18" charset="0"/>
              </a:rPr>
              <a:t>.”</a:t>
            </a:r>
          </a:p>
          <a:p>
            <a:pPr marL="274320" indent="0">
              <a:lnSpc>
                <a:spcPct val="100000"/>
              </a:lnSpc>
              <a:buNone/>
            </a:pPr>
            <a:r>
              <a:rPr lang="en-US" sz="1600" i="1" dirty="0">
                <a:effectLst/>
                <a:latin typeface="Times New Roman" panose="02020603050405020304" pitchFamily="18" charset="0"/>
                <a:ea typeface="Calibri" panose="020F0502020204030204" pitchFamily="34" charset="0"/>
                <a:cs typeface="Times New Roman" panose="02020603050405020304" pitchFamily="18" charset="0"/>
              </a:rPr>
              <a:t>Ehtyl Corp</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[1976]</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pPr>
            <a:endParaRPr lang="en-GB" sz="1600" dirty="0"/>
          </a:p>
        </p:txBody>
      </p:sp>
      <p:sp>
        <p:nvSpPr>
          <p:cNvPr id="19494" name="Freeform 6">
            <a:extLst>
              <a:ext uri="{FF2B5EF4-FFF2-40B4-BE49-F238E27FC236}">
                <a16:creationId xmlns:a16="http://schemas.microsoft.com/office/drawing/2014/main" id="{A101E513-AF74-4E9D-A31F-996642507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dirty="0"/>
          </a:p>
        </p:txBody>
      </p:sp>
    </p:spTree>
    <p:extLst>
      <p:ext uri="{BB962C8B-B14F-4D97-AF65-F5344CB8AC3E}">
        <p14:creationId xmlns:p14="http://schemas.microsoft.com/office/powerpoint/2010/main" val="2959278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tint val="98000"/>
            <a:satMod val="170000"/>
          </a:schemeClr>
        </a:solidFill>
        <a:effectLst/>
      </p:bgPr>
    </p:bg>
    <p:spTree>
      <p:nvGrpSpPr>
        <p:cNvPr id="1" name=""/>
        <p:cNvGrpSpPr/>
        <p:nvPr/>
      </p:nvGrpSpPr>
      <p:grpSpPr>
        <a:xfrm>
          <a:off x="0" y="0"/>
          <a:ext cx="0" cy="0"/>
          <a:chOff x="0" y="0"/>
          <a:chExt cx="0" cy="0"/>
        </a:xfrm>
      </p:grpSpPr>
      <p:sp>
        <p:nvSpPr>
          <p:cNvPr id="24583" name="Freeform 6">
            <a:extLst>
              <a:ext uri="{FF2B5EF4-FFF2-40B4-BE49-F238E27FC236}">
                <a16:creationId xmlns:a16="http://schemas.microsoft.com/office/drawing/2014/main" id="{DD4C4B28-6B4B-4445-8535-F516D74E4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dirty="0"/>
          </a:p>
        </p:txBody>
      </p:sp>
      <p:cxnSp>
        <p:nvCxnSpPr>
          <p:cNvPr id="24585" name="Straight Connector 24584">
            <a:extLst>
              <a:ext uri="{FF2B5EF4-FFF2-40B4-BE49-F238E27FC236}">
                <a16:creationId xmlns:a16="http://schemas.microsoft.com/office/drawing/2014/main" id="{0CB1C732-7193-4253-8746-850D090A6B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8952" y="1280160"/>
            <a:ext cx="0" cy="557784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24587" name="Rectangle 24586">
            <a:extLst>
              <a:ext uri="{FF2B5EF4-FFF2-40B4-BE49-F238E27FC236}">
                <a16:creationId xmlns:a16="http://schemas.microsoft.com/office/drawing/2014/main" id="{55B419A7-F817-4767-8CCB-FB0E189C4A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62ACC3E-DC0F-B17D-DBC8-2C78315DF2F5}"/>
              </a:ext>
            </a:extLst>
          </p:cNvPr>
          <p:cNvSpPr>
            <a:spLocks noGrp="1"/>
          </p:cNvSpPr>
          <p:nvPr>
            <p:ph type="title"/>
          </p:nvPr>
        </p:nvSpPr>
        <p:spPr>
          <a:xfrm>
            <a:off x="7587182" y="893935"/>
            <a:ext cx="3756670" cy="3339390"/>
          </a:xfrm>
        </p:spPr>
        <p:txBody>
          <a:bodyPr vert="horz" lIns="91440" tIns="45720" rIns="91440" bIns="45720" rtlCol="0" anchor="b">
            <a:normAutofit/>
          </a:bodyPr>
          <a:lstStyle/>
          <a:p>
            <a:r>
              <a:rPr lang="en-US" sz="3800" dirty="0"/>
              <a:t>Reaganomics kills precaution</a:t>
            </a:r>
            <a:br>
              <a:rPr lang="en-US" sz="3800" dirty="0"/>
            </a:br>
            <a:r>
              <a:rPr lang="en-US" sz="3800" dirty="0"/>
              <a:t>Environmental law based on risk, hazard and cost-benefit-analysis</a:t>
            </a:r>
          </a:p>
        </p:txBody>
      </p:sp>
      <p:sp>
        <p:nvSpPr>
          <p:cNvPr id="3" name="Text Placeholder 2">
            <a:extLst>
              <a:ext uri="{FF2B5EF4-FFF2-40B4-BE49-F238E27FC236}">
                <a16:creationId xmlns:a16="http://schemas.microsoft.com/office/drawing/2014/main" id="{563FCBDA-5796-A284-778A-BB18D00C8849}"/>
              </a:ext>
            </a:extLst>
          </p:cNvPr>
          <p:cNvSpPr>
            <a:spLocks noGrp="1"/>
          </p:cNvSpPr>
          <p:nvPr>
            <p:ph type="body" idx="1"/>
          </p:nvPr>
        </p:nvSpPr>
        <p:spPr>
          <a:xfrm>
            <a:off x="7587181" y="4382814"/>
            <a:ext cx="3756669" cy="1403837"/>
          </a:xfrm>
        </p:spPr>
        <p:txBody>
          <a:bodyPr vert="horz" lIns="91440" tIns="45720" rIns="91440" bIns="45720" rtlCol="0" anchor="t">
            <a:normAutofit/>
          </a:bodyPr>
          <a:lstStyle/>
          <a:p>
            <a:pPr>
              <a:lnSpc>
                <a:spcPct val="100000"/>
              </a:lnSpc>
            </a:pPr>
            <a:r>
              <a:rPr lang="en-US" sz="2200" dirty="0"/>
              <a:t>	RELYING ON PHANTOM NUMBERS</a:t>
            </a:r>
          </a:p>
        </p:txBody>
      </p:sp>
      <p:pic>
        <p:nvPicPr>
          <p:cNvPr id="24578" name="Picture 2" descr="Profiles in Scourges: James Watt. Weekend Reader for Sun. Feb. 4 - EHN">
            <a:extLst>
              <a:ext uri="{FF2B5EF4-FFF2-40B4-BE49-F238E27FC236}">
                <a16:creationId xmlns:a16="http://schemas.microsoft.com/office/drawing/2014/main" id="{EA40C2AA-4FA5-5FB9-EDA3-2C5DE47F795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604" b="1"/>
          <a:stretch/>
        </p:blipFill>
        <p:spPr bwMode="auto">
          <a:xfrm>
            <a:off x="20" y="10"/>
            <a:ext cx="7102529" cy="6857990"/>
          </a:xfrm>
          <a:prstGeom prst="rect">
            <a:avLst/>
          </a:prstGeom>
          <a:noFill/>
          <a:extLst>
            <a:ext uri="{909E8E84-426E-40DD-AFC4-6F175D3DCCD1}">
              <a14:hiddenFill xmlns:a14="http://schemas.microsoft.com/office/drawing/2010/main">
                <a:solidFill>
                  <a:srgbClr val="FFFFFF"/>
                </a:solidFill>
              </a14:hiddenFill>
            </a:ext>
          </a:extLst>
        </p:spPr>
      </p:pic>
      <p:sp>
        <p:nvSpPr>
          <p:cNvPr id="24589" name="Freeform 6">
            <a:extLst>
              <a:ext uri="{FF2B5EF4-FFF2-40B4-BE49-F238E27FC236}">
                <a16:creationId xmlns:a16="http://schemas.microsoft.com/office/drawing/2014/main" id="{ADA271CD-3011-4A05-B4A3-80F1794684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8152"/>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dirty="0"/>
          </a:p>
        </p:txBody>
      </p:sp>
    </p:spTree>
    <p:extLst>
      <p:ext uri="{BB962C8B-B14F-4D97-AF65-F5344CB8AC3E}">
        <p14:creationId xmlns:p14="http://schemas.microsoft.com/office/powerpoint/2010/main" val="4830649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tint val="98000"/>
            <a:satMod val="170000"/>
          </a:schemeClr>
        </a:solidFill>
        <a:effectLst/>
      </p:bgPr>
    </p:bg>
    <p:spTree>
      <p:nvGrpSpPr>
        <p:cNvPr id="1" name=""/>
        <p:cNvGrpSpPr/>
        <p:nvPr/>
      </p:nvGrpSpPr>
      <p:grpSpPr>
        <a:xfrm>
          <a:off x="0" y="0"/>
          <a:ext cx="0" cy="0"/>
          <a:chOff x="0" y="0"/>
          <a:chExt cx="0" cy="0"/>
        </a:xfrm>
      </p:grpSpPr>
      <p:sp>
        <p:nvSpPr>
          <p:cNvPr id="23559" name="Freeform 6">
            <a:extLst>
              <a:ext uri="{FF2B5EF4-FFF2-40B4-BE49-F238E27FC236}">
                <a16:creationId xmlns:a16="http://schemas.microsoft.com/office/drawing/2014/main" id="{DD4C4B28-6B4B-4445-8535-F516D74E4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dirty="0"/>
          </a:p>
        </p:txBody>
      </p:sp>
      <p:cxnSp>
        <p:nvCxnSpPr>
          <p:cNvPr id="23561" name="Straight Connector 23560">
            <a:extLst>
              <a:ext uri="{FF2B5EF4-FFF2-40B4-BE49-F238E27FC236}">
                <a16:creationId xmlns:a16="http://schemas.microsoft.com/office/drawing/2014/main" id="{0CB1C732-7193-4253-8746-850D090A6B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8952" y="1280160"/>
            <a:ext cx="0" cy="557784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23563" name="Rectangle 23562">
            <a:extLst>
              <a:ext uri="{FF2B5EF4-FFF2-40B4-BE49-F238E27FC236}">
                <a16:creationId xmlns:a16="http://schemas.microsoft.com/office/drawing/2014/main" id="{55B419A7-F817-4767-8CCB-FB0E189C4A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28E9D41-2952-CF99-3E53-6F970B1A0992}"/>
              </a:ext>
            </a:extLst>
          </p:cNvPr>
          <p:cNvSpPr>
            <a:spLocks noGrp="1"/>
          </p:cNvSpPr>
          <p:nvPr>
            <p:ph type="title"/>
          </p:nvPr>
        </p:nvSpPr>
        <p:spPr>
          <a:xfrm>
            <a:off x="7879743" y="1104066"/>
            <a:ext cx="3464109" cy="3146318"/>
          </a:xfrm>
        </p:spPr>
        <p:txBody>
          <a:bodyPr vert="horz" lIns="91440" tIns="45720" rIns="91440" bIns="45720" rtlCol="0" anchor="t">
            <a:normAutofit/>
          </a:bodyPr>
          <a:lstStyle/>
          <a:p>
            <a:r>
              <a:rPr lang="en-US" sz="1800" i="1" kern="1200" spc="100" baseline="0" dirty="0">
                <a:solidFill>
                  <a:schemeClr val="tx1">
                    <a:lumMod val="85000"/>
                    <a:lumOff val="15000"/>
                  </a:schemeClr>
                </a:solidFill>
                <a:latin typeface="+mj-lt"/>
                <a:ea typeface="+mj-ea"/>
                <a:cs typeface="+mj-cs"/>
              </a:rPr>
              <a:t>Inspired by Reagan approach to environmental safety setting the EU creates a series of </a:t>
            </a:r>
            <a:br>
              <a:rPr lang="en-US" sz="1800" i="1" kern="1200" spc="100" baseline="0" dirty="0">
                <a:solidFill>
                  <a:schemeClr val="tx1">
                    <a:lumMod val="85000"/>
                    <a:lumOff val="15000"/>
                  </a:schemeClr>
                </a:solidFill>
                <a:latin typeface="+mj-lt"/>
                <a:ea typeface="+mj-ea"/>
                <a:cs typeface="+mj-cs"/>
              </a:rPr>
            </a:br>
            <a:br>
              <a:rPr lang="en-US" sz="1800" i="1" kern="1200" spc="100" baseline="0" dirty="0">
                <a:solidFill>
                  <a:schemeClr val="tx1">
                    <a:lumMod val="85000"/>
                    <a:lumOff val="15000"/>
                  </a:schemeClr>
                </a:solidFill>
                <a:latin typeface="+mj-lt"/>
                <a:ea typeface="+mj-ea"/>
                <a:cs typeface="+mj-cs"/>
              </a:rPr>
            </a:br>
            <a:r>
              <a:rPr lang="en-US" sz="1800" b="1" i="1" kern="1200" spc="100" baseline="0" dirty="0">
                <a:solidFill>
                  <a:srgbClr val="C00000"/>
                </a:solidFill>
                <a:latin typeface="+mj-lt"/>
                <a:ea typeface="+mj-ea"/>
                <a:cs typeface="+mj-cs"/>
              </a:rPr>
              <a:t>Risk Agencies</a:t>
            </a:r>
            <a:br>
              <a:rPr lang="en-US" sz="1800" i="1" kern="1200" spc="100" baseline="0" dirty="0">
                <a:solidFill>
                  <a:schemeClr val="tx1">
                    <a:lumMod val="85000"/>
                    <a:lumOff val="15000"/>
                  </a:schemeClr>
                </a:solidFill>
                <a:latin typeface="+mj-lt"/>
                <a:ea typeface="+mj-ea"/>
                <a:cs typeface="+mj-cs"/>
              </a:rPr>
            </a:br>
            <a:r>
              <a:rPr lang="en-US" sz="1800" i="1" kern="1200" spc="100" baseline="0" dirty="0">
                <a:solidFill>
                  <a:schemeClr val="tx1">
                    <a:lumMod val="85000"/>
                    <a:lumOff val="15000"/>
                  </a:schemeClr>
                </a:solidFill>
                <a:latin typeface="+mj-lt"/>
                <a:ea typeface="+mj-ea"/>
                <a:cs typeface="+mj-cs"/>
              </a:rPr>
              <a:t> </a:t>
            </a:r>
            <a:br>
              <a:rPr lang="en-US" sz="1800" b="1" i="1" kern="1200" spc="100" baseline="0" dirty="0">
                <a:solidFill>
                  <a:srgbClr val="C00000"/>
                </a:solidFill>
                <a:latin typeface="+mj-lt"/>
                <a:ea typeface="+mj-ea"/>
                <a:cs typeface="+mj-cs"/>
              </a:rPr>
            </a:br>
            <a:r>
              <a:rPr lang="en-US" sz="1800" b="1" i="1" kern="1200" spc="100" baseline="0" dirty="0">
                <a:solidFill>
                  <a:srgbClr val="C00000"/>
                </a:solidFill>
                <a:latin typeface="+mj-lt"/>
                <a:ea typeface="+mj-ea"/>
                <a:cs typeface="+mj-cs"/>
              </a:rPr>
              <a:t>2002 - European Food and Safety Authority (EFSA)</a:t>
            </a:r>
            <a:br>
              <a:rPr lang="en-US" sz="1800" b="1" i="1" kern="1200" spc="100" baseline="0" dirty="0">
                <a:solidFill>
                  <a:srgbClr val="C00000"/>
                </a:solidFill>
                <a:latin typeface="+mj-lt"/>
                <a:ea typeface="+mj-ea"/>
                <a:cs typeface="+mj-cs"/>
              </a:rPr>
            </a:br>
            <a:r>
              <a:rPr lang="en-US" sz="1800" b="1" i="1" kern="1200" spc="100" baseline="0" dirty="0">
                <a:solidFill>
                  <a:srgbClr val="C00000"/>
                </a:solidFill>
                <a:latin typeface="+mj-lt"/>
                <a:ea typeface="+mj-ea"/>
                <a:cs typeface="+mj-cs"/>
              </a:rPr>
              <a:t>2007 - European Chemical Agency (ECHA)</a:t>
            </a:r>
          </a:p>
        </p:txBody>
      </p:sp>
      <p:sp>
        <p:nvSpPr>
          <p:cNvPr id="3" name="Text Placeholder 2">
            <a:extLst>
              <a:ext uri="{FF2B5EF4-FFF2-40B4-BE49-F238E27FC236}">
                <a16:creationId xmlns:a16="http://schemas.microsoft.com/office/drawing/2014/main" id="{C84D8AB4-FB5D-5C66-5930-24CAB45C1AB7}"/>
              </a:ext>
            </a:extLst>
          </p:cNvPr>
          <p:cNvSpPr>
            <a:spLocks noGrp="1"/>
          </p:cNvSpPr>
          <p:nvPr>
            <p:ph type="body" idx="1"/>
          </p:nvPr>
        </p:nvSpPr>
        <p:spPr>
          <a:xfrm>
            <a:off x="7886673" y="4382814"/>
            <a:ext cx="3457177" cy="1403837"/>
          </a:xfrm>
        </p:spPr>
        <p:txBody>
          <a:bodyPr vert="horz" lIns="91440" tIns="45720" rIns="91440" bIns="45720" rtlCol="0" anchor="t">
            <a:normAutofit/>
          </a:bodyPr>
          <a:lstStyle/>
          <a:p>
            <a:pPr>
              <a:lnSpc>
                <a:spcPct val="100000"/>
              </a:lnSpc>
            </a:pPr>
            <a:r>
              <a:rPr lang="en-US" dirty="0"/>
              <a:t>EU begins to set up a technocratic Administrative State based on “sound science”</a:t>
            </a:r>
          </a:p>
        </p:txBody>
      </p:sp>
      <p:pic>
        <p:nvPicPr>
          <p:cNvPr id="23554" name="Picture 2" descr="Flag of Europe - Wikipedia">
            <a:extLst>
              <a:ext uri="{FF2B5EF4-FFF2-40B4-BE49-F238E27FC236}">
                <a16:creationId xmlns:a16="http://schemas.microsoft.com/office/drawing/2014/main" id="{A9DEF60E-AFFE-0274-F385-89325FC58FF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20203" y="1335613"/>
            <a:ext cx="6329236" cy="4219490"/>
          </a:xfrm>
          <a:prstGeom prst="rect">
            <a:avLst/>
          </a:prstGeom>
          <a:noFill/>
          <a:extLst>
            <a:ext uri="{909E8E84-426E-40DD-AFC4-6F175D3DCCD1}">
              <a14:hiddenFill xmlns:a14="http://schemas.microsoft.com/office/drawing/2010/main">
                <a:solidFill>
                  <a:srgbClr val="FFFFFF"/>
                </a:solidFill>
              </a14:hiddenFill>
            </a:ext>
          </a:extLst>
        </p:spPr>
      </p:pic>
      <p:cxnSp>
        <p:nvCxnSpPr>
          <p:cNvPr id="23565" name="Straight Connector 23564">
            <a:extLst>
              <a:ext uri="{FF2B5EF4-FFF2-40B4-BE49-F238E27FC236}">
                <a16:creationId xmlns:a16="http://schemas.microsoft.com/office/drawing/2014/main" id="{0552FC00-E6D3-45AF-BE3D-0368141142E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2660" y="1143293"/>
            <a:ext cx="0" cy="57147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3567" name="Freeform 6">
            <a:extLst>
              <a:ext uri="{FF2B5EF4-FFF2-40B4-BE49-F238E27FC236}">
                <a16:creationId xmlns:a16="http://schemas.microsoft.com/office/drawing/2014/main" id="{ADA271CD-3011-4A05-B4A3-80F1794684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8152"/>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dirty="0"/>
          </a:p>
        </p:txBody>
      </p:sp>
    </p:spTree>
    <p:extLst>
      <p:ext uri="{BB962C8B-B14F-4D97-AF65-F5344CB8AC3E}">
        <p14:creationId xmlns:p14="http://schemas.microsoft.com/office/powerpoint/2010/main" val="12405270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tint val="98000"/>
            <a:satMod val="170000"/>
          </a:schemeClr>
        </a:solidFill>
        <a:effectLst/>
      </p:bgPr>
    </p:bg>
    <p:spTree>
      <p:nvGrpSpPr>
        <p:cNvPr id="1" name=""/>
        <p:cNvGrpSpPr/>
        <p:nvPr/>
      </p:nvGrpSpPr>
      <p:grpSpPr>
        <a:xfrm>
          <a:off x="0" y="0"/>
          <a:ext cx="0" cy="0"/>
          <a:chOff x="0" y="0"/>
          <a:chExt cx="0" cy="0"/>
        </a:xfrm>
      </p:grpSpPr>
      <p:sp>
        <p:nvSpPr>
          <p:cNvPr id="25607" name="Freeform 6">
            <a:extLst>
              <a:ext uri="{FF2B5EF4-FFF2-40B4-BE49-F238E27FC236}">
                <a16:creationId xmlns:a16="http://schemas.microsoft.com/office/drawing/2014/main" id="{DD4C4B28-6B4B-4445-8535-F516D74E4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dirty="0"/>
          </a:p>
        </p:txBody>
      </p:sp>
      <p:cxnSp>
        <p:nvCxnSpPr>
          <p:cNvPr id="25609" name="Straight Connector 25608">
            <a:extLst>
              <a:ext uri="{FF2B5EF4-FFF2-40B4-BE49-F238E27FC236}">
                <a16:creationId xmlns:a16="http://schemas.microsoft.com/office/drawing/2014/main" id="{0CB1C732-7193-4253-8746-850D090A6B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8952" y="1280160"/>
            <a:ext cx="0" cy="557784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25611" name="Rectangle 25610">
            <a:extLst>
              <a:ext uri="{FF2B5EF4-FFF2-40B4-BE49-F238E27FC236}">
                <a16:creationId xmlns:a16="http://schemas.microsoft.com/office/drawing/2014/main" id="{55B419A7-F817-4767-8CCB-FB0E189C4A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602" name="Picture 2" descr="The story behind 'Russian Roulette', the infamous DEADLY game - Russia  Beyond">
            <a:extLst>
              <a:ext uri="{FF2B5EF4-FFF2-40B4-BE49-F238E27FC236}">
                <a16:creationId xmlns:a16="http://schemas.microsoft.com/office/drawing/2014/main" id="{B579B60E-D82D-6DC2-1B70-B194197F1C8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1" y="10"/>
            <a:ext cx="12191999" cy="6857990"/>
          </a:xfrm>
          <a:prstGeom prst="rect">
            <a:avLst/>
          </a:prstGeom>
          <a:noFill/>
          <a:extLst>
            <a:ext uri="{909E8E84-426E-40DD-AFC4-6F175D3DCCD1}">
              <a14:hiddenFill xmlns:a14="http://schemas.microsoft.com/office/drawing/2010/main">
                <a:solidFill>
                  <a:srgbClr val="FFFFFF"/>
                </a:solidFill>
              </a14:hiddenFill>
            </a:ext>
          </a:extLst>
        </p:spPr>
      </p:pic>
      <p:sp>
        <p:nvSpPr>
          <p:cNvPr id="25613" name="Rectangle 25612">
            <a:extLst>
              <a:ext uri="{FF2B5EF4-FFF2-40B4-BE49-F238E27FC236}">
                <a16:creationId xmlns:a16="http://schemas.microsoft.com/office/drawing/2014/main" id="{E4398140-F067-40E9-892C-4DB04C70BC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44600" y="-1244600"/>
            <a:ext cx="6858000" cy="9347200"/>
          </a:xfrm>
          <a:prstGeom prst="rect">
            <a:avLst/>
          </a:prstGeom>
          <a:gradFill>
            <a:gsLst>
              <a:gs pos="100000">
                <a:srgbClr val="000000">
                  <a:alpha val="0"/>
                </a:srgbClr>
              </a:gs>
              <a:gs pos="0">
                <a:schemeClr val="tx1"/>
              </a:gs>
              <a:gs pos="0">
                <a:srgbClr val="000000">
                  <a:alpha val="7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3713A72-CAC1-96B1-9C9F-F77594E6341F}"/>
              </a:ext>
            </a:extLst>
          </p:cNvPr>
          <p:cNvSpPr>
            <a:spLocks noGrp="1"/>
          </p:cNvSpPr>
          <p:nvPr>
            <p:ph type="title"/>
          </p:nvPr>
        </p:nvSpPr>
        <p:spPr>
          <a:xfrm>
            <a:off x="758952" y="1143000"/>
            <a:ext cx="4572000" cy="2984701"/>
          </a:xfrm>
        </p:spPr>
        <p:txBody>
          <a:bodyPr vert="horz" lIns="91440" tIns="45720" rIns="91440" bIns="45720" rtlCol="0" anchor="b">
            <a:normAutofit/>
          </a:bodyPr>
          <a:lstStyle/>
          <a:p>
            <a:r>
              <a:rPr lang="en-US" sz="5100" dirty="0">
                <a:solidFill>
                  <a:srgbClr val="FFFFFF"/>
                </a:solidFill>
              </a:rPr>
              <a:t>Let’s Play PFAS Russian Roulette!</a:t>
            </a:r>
          </a:p>
        </p:txBody>
      </p:sp>
      <p:sp>
        <p:nvSpPr>
          <p:cNvPr id="3" name="Text Placeholder 2">
            <a:extLst>
              <a:ext uri="{FF2B5EF4-FFF2-40B4-BE49-F238E27FC236}">
                <a16:creationId xmlns:a16="http://schemas.microsoft.com/office/drawing/2014/main" id="{1E888D0A-6D72-3F10-DA4E-097892053920}"/>
              </a:ext>
            </a:extLst>
          </p:cNvPr>
          <p:cNvSpPr>
            <a:spLocks noGrp="1"/>
          </p:cNvSpPr>
          <p:nvPr>
            <p:ph type="body" idx="1"/>
          </p:nvPr>
        </p:nvSpPr>
        <p:spPr>
          <a:xfrm>
            <a:off x="758952" y="4452109"/>
            <a:ext cx="4571999" cy="1318071"/>
          </a:xfrm>
        </p:spPr>
        <p:txBody>
          <a:bodyPr vert="horz" lIns="91440" tIns="45720" rIns="91440" bIns="45720" rtlCol="0">
            <a:normAutofit/>
          </a:bodyPr>
          <a:lstStyle/>
          <a:p>
            <a:pPr>
              <a:lnSpc>
                <a:spcPct val="100000"/>
              </a:lnSpc>
            </a:pPr>
            <a:r>
              <a:rPr lang="en-US" sz="2200" dirty="0">
                <a:solidFill>
                  <a:srgbClr val="FFFFFF"/>
                </a:solidFill>
              </a:rPr>
              <a:t>Putting PFAS to the Frontiers of Science Test</a:t>
            </a:r>
          </a:p>
        </p:txBody>
      </p:sp>
      <p:cxnSp>
        <p:nvCxnSpPr>
          <p:cNvPr id="25615" name="Straight Connector 25614">
            <a:extLst>
              <a:ext uri="{FF2B5EF4-FFF2-40B4-BE49-F238E27FC236}">
                <a16:creationId xmlns:a16="http://schemas.microsoft.com/office/drawing/2014/main" id="{17726E8A-324C-4684-96F2-AFDDFB2F144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58952" y="4291242"/>
            <a:ext cx="457200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25617" name="Freeform 6">
            <a:extLst>
              <a:ext uri="{FF2B5EF4-FFF2-40B4-BE49-F238E27FC236}">
                <a16:creationId xmlns:a16="http://schemas.microsoft.com/office/drawing/2014/main" id="{7021D92D-08FF-45A6-9109-AC9462C7E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8152"/>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dirty="0"/>
          </a:p>
        </p:txBody>
      </p:sp>
    </p:spTree>
    <p:extLst>
      <p:ext uri="{BB962C8B-B14F-4D97-AF65-F5344CB8AC3E}">
        <p14:creationId xmlns:p14="http://schemas.microsoft.com/office/powerpoint/2010/main" val="40844194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tint val="98000"/>
            <a:satMod val="170000"/>
          </a:schemeClr>
        </a:solidFill>
        <a:effectLst/>
      </p:bgPr>
    </p:bg>
    <p:spTree>
      <p:nvGrpSpPr>
        <p:cNvPr id="1" name=""/>
        <p:cNvGrpSpPr/>
        <p:nvPr/>
      </p:nvGrpSpPr>
      <p:grpSpPr>
        <a:xfrm>
          <a:off x="0" y="0"/>
          <a:ext cx="0" cy="0"/>
          <a:chOff x="0" y="0"/>
          <a:chExt cx="0" cy="0"/>
        </a:xfrm>
      </p:grpSpPr>
      <p:sp>
        <p:nvSpPr>
          <p:cNvPr id="28679" name="Freeform 6">
            <a:extLst>
              <a:ext uri="{FF2B5EF4-FFF2-40B4-BE49-F238E27FC236}">
                <a16:creationId xmlns:a16="http://schemas.microsoft.com/office/drawing/2014/main" id="{DD4C4B28-6B4B-4445-8535-F516D74E4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dirty="0"/>
          </a:p>
        </p:txBody>
      </p:sp>
      <p:cxnSp>
        <p:nvCxnSpPr>
          <p:cNvPr id="28681" name="Straight Connector 28680">
            <a:extLst>
              <a:ext uri="{FF2B5EF4-FFF2-40B4-BE49-F238E27FC236}">
                <a16:creationId xmlns:a16="http://schemas.microsoft.com/office/drawing/2014/main" id="{0CB1C732-7193-4253-8746-850D090A6B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8952" y="1280160"/>
            <a:ext cx="0" cy="557784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28683" name="Rectangle 28682">
            <a:extLst>
              <a:ext uri="{FF2B5EF4-FFF2-40B4-BE49-F238E27FC236}">
                <a16:creationId xmlns:a16="http://schemas.microsoft.com/office/drawing/2014/main" id="{55B419A7-F817-4767-8CCB-FB0E189C4A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6F0BBEE5-285E-0A94-8C29-FB138F846054}"/>
              </a:ext>
            </a:extLst>
          </p:cNvPr>
          <p:cNvSpPr>
            <a:spLocks noGrp="1"/>
          </p:cNvSpPr>
          <p:nvPr>
            <p:ph type="title"/>
          </p:nvPr>
        </p:nvSpPr>
        <p:spPr>
          <a:xfrm>
            <a:off x="7879743" y="1104066"/>
            <a:ext cx="3464109" cy="3146318"/>
          </a:xfrm>
        </p:spPr>
        <p:txBody>
          <a:bodyPr vert="horz" lIns="91440" tIns="45720" rIns="91440" bIns="45720" rtlCol="0" anchor="t">
            <a:normAutofit fontScale="90000"/>
          </a:bodyPr>
          <a:lstStyle/>
          <a:p>
            <a:pPr marL="0" indent="0"/>
            <a:r>
              <a:rPr lang="en-US" sz="1400" b="1" i="1" kern="1200" spc="100" baseline="0" dirty="0">
                <a:solidFill>
                  <a:schemeClr val="tx1">
                    <a:lumMod val="85000"/>
                    <a:lumOff val="15000"/>
                  </a:schemeClr>
                </a:solidFill>
                <a:latin typeface="+mj-lt"/>
                <a:ea typeface="+mj-ea"/>
                <a:cs typeface="+mj-cs"/>
              </a:rPr>
              <a:t>1. Are PFAS, like radium a novel discovery and invention?</a:t>
            </a:r>
            <a:br>
              <a:rPr lang="en-US" sz="1400" b="1" i="1" kern="1200" spc="100" baseline="0" dirty="0">
                <a:solidFill>
                  <a:schemeClr val="tx1">
                    <a:lumMod val="85000"/>
                    <a:lumOff val="15000"/>
                  </a:schemeClr>
                </a:solidFill>
                <a:latin typeface="+mj-lt"/>
                <a:ea typeface="+mj-ea"/>
                <a:cs typeface="+mj-cs"/>
              </a:rPr>
            </a:br>
            <a:br>
              <a:rPr lang="en-US" sz="1400" b="1" i="1" kern="1200" spc="100" baseline="0" dirty="0">
                <a:solidFill>
                  <a:schemeClr val="tx1">
                    <a:lumMod val="85000"/>
                    <a:lumOff val="15000"/>
                  </a:schemeClr>
                </a:solidFill>
                <a:latin typeface="+mj-lt"/>
                <a:ea typeface="+mj-ea"/>
                <a:cs typeface="+mj-cs"/>
              </a:rPr>
            </a:br>
            <a:r>
              <a:rPr lang="en-US" sz="1400" i="1" kern="1200" spc="100" baseline="0" dirty="0">
                <a:solidFill>
                  <a:schemeClr val="tx1">
                    <a:lumMod val="85000"/>
                    <a:lumOff val="15000"/>
                  </a:schemeClr>
                </a:solidFill>
                <a:latin typeface="+mj-lt"/>
                <a:ea typeface="+mj-ea"/>
                <a:cs typeface="+mj-cs"/>
              </a:rPr>
              <a:t>Yes. </a:t>
            </a:r>
            <a:br>
              <a:rPr lang="en-US" sz="1400" i="1" kern="1200" spc="100" baseline="0" dirty="0">
                <a:solidFill>
                  <a:schemeClr val="tx1">
                    <a:lumMod val="85000"/>
                    <a:lumOff val="15000"/>
                  </a:schemeClr>
                </a:solidFill>
                <a:latin typeface="+mj-lt"/>
                <a:ea typeface="+mj-ea"/>
                <a:cs typeface="+mj-cs"/>
              </a:rPr>
            </a:br>
            <a:br>
              <a:rPr lang="en-US" sz="1400" i="1" kern="1200" spc="100" baseline="0" dirty="0">
                <a:solidFill>
                  <a:schemeClr val="tx1">
                    <a:lumMod val="85000"/>
                    <a:lumOff val="15000"/>
                  </a:schemeClr>
                </a:solidFill>
                <a:latin typeface="+mj-lt"/>
                <a:ea typeface="+mj-ea"/>
                <a:cs typeface="+mj-cs"/>
              </a:rPr>
            </a:br>
            <a:r>
              <a:rPr lang="en-US" sz="1400" i="1" kern="1200" spc="100" baseline="0" dirty="0">
                <a:solidFill>
                  <a:schemeClr val="tx1">
                    <a:lumMod val="85000"/>
                    <a:lumOff val="15000"/>
                  </a:schemeClr>
                </a:solidFill>
                <a:latin typeface="+mj-lt"/>
                <a:ea typeface="+mj-ea"/>
                <a:cs typeface="+mj-cs"/>
              </a:rPr>
              <a:t>PFAS are an industrial, chemical substance. </a:t>
            </a:r>
            <a:br>
              <a:rPr lang="en-US" sz="1400" i="1" kern="1200" spc="100" baseline="0" dirty="0">
                <a:solidFill>
                  <a:schemeClr val="tx1">
                    <a:lumMod val="85000"/>
                    <a:lumOff val="15000"/>
                  </a:schemeClr>
                </a:solidFill>
                <a:latin typeface="+mj-lt"/>
                <a:ea typeface="+mj-ea"/>
                <a:cs typeface="+mj-cs"/>
              </a:rPr>
            </a:br>
            <a:r>
              <a:rPr lang="en-US" sz="1400" i="1" kern="1200" spc="100" baseline="0" dirty="0">
                <a:solidFill>
                  <a:schemeClr val="tx1">
                    <a:lumMod val="85000"/>
                    <a:lumOff val="15000"/>
                  </a:schemeClr>
                </a:solidFill>
                <a:latin typeface="+mj-lt"/>
                <a:ea typeface="+mj-ea"/>
                <a:cs typeface="+mj-cs"/>
              </a:rPr>
              <a:t>There is no recorded history of their use prior to 1940. </a:t>
            </a:r>
            <a:br>
              <a:rPr lang="en-US" sz="1400" i="1" kern="1200" spc="100" baseline="0" dirty="0">
                <a:solidFill>
                  <a:schemeClr val="tx1">
                    <a:lumMod val="85000"/>
                    <a:lumOff val="15000"/>
                  </a:schemeClr>
                </a:solidFill>
                <a:latin typeface="+mj-lt"/>
                <a:ea typeface="+mj-ea"/>
                <a:cs typeface="+mj-cs"/>
              </a:rPr>
            </a:br>
            <a:br>
              <a:rPr lang="en-US" sz="1400" b="1" i="1" kern="1200" spc="100" baseline="0" dirty="0">
                <a:solidFill>
                  <a:schemeClr val="tx1">
                    <a:lumMod val="85000"/>
                    <a:lumOff val="15000"/>
                  </a:schemeClr>
                </a:solidFill>
                <a:latin typeface="+mj-lt"/>
                <a:ea typeface="+mj-ea"/>
                <a:cs typeface="+mj-cs"/>
              </a:rPr>
            </a:br>
            <a:r>
              <a:rPr lang="en-US" sz="1400" b="1" i="1" kern="1200" spc="100" baseline="0" dirty="0">
                <a:solidFill>
                  <a:schemeClr val="tx1">
                    <a:lumMod val="85000"/>
                    <a:lumOff val="15000"/>
                  </a:schemeClr>
                </a:solidFill>
                <a:latin typeface="+mj-lt"/>
                <a:ea typeface="+mj-ea"/>
                <a:cs typeface="+mj-cs"/>
              </a:rPr>
              <a:t>“</a:t>
            </a:r>
            <a:r>
              <a:rPr lang="en-US" sz="1400" b="1" i="1" u="none" strike="noStrike" kern="1200" spc="100" baseline="0" dirty="0">
                <a:solidFill>
                  <a:schemeClr val="tx1">
                    <a:lumMod val="85000"/>
                    <a:lumOff val="15000"/>
                  </a:schemeClr>
                </a:solidFill>
                <a:effectLst/>
                <a:latin typeface="+mj-lt"/>
                <a:ea typeface="+mj-ea"/>
                <a:cs typeface="+mj-cs"/>
              </a:rPr>
              <a:t>Processes to commercially produce PFAS were first developed in the 1940s. In the 1950s, 3M was able to use these processes to begin manufacturing various PFAS, including PFOA and PFOS—two types of PFAS—for product applications. In the 1950s, 3M launched several products based on PFAS, including Scotchgard™.”  (3M website)</a:t>
            </a:r>
            <a:br>
              <a:rPr lang="en-US" sz="1400" b="1" i="1" kern="1200" spc="100" baseline="0" dirty="0">
                <a:solidFill>
                  <a:schemeClr val="tx1">
                    <a:lumMod val="85000"/>
                    <a:lumOff val="15000"/>
                  </a:schemeClr>
                </a:solidFill>
                <a:latin typeface="+mj-lt"/>
                <a:ea typeface="+mj-ea"/>
                <a:cs typeface="+mj-cs"/>
              </a:rPr>
            </a:br>
            <a:br>
              <a:rPr lang="en-US" sz="1400" b="1" i="1" kern="1200" spc="100" baseline="0" dirty="0">
                <a:solidFill>
                  <a:schemeClr val="tx1">
                    <a:lumMod val="85000"/>
                    <a:lumOff val="15000"/>
                  </a:schemeClr>
                </a:solidFill>
                <a:latin typeface="+mj-lt"/>
                <a:ea typeface="+mj-ea"/>
                <a:cs typeface="+mj-cs"/>
              </a:rPr>
            </a:br>
            <a:endParaRPr lang="en-US" sz="1400" b="1" i="1" kern="1200" spc="100" baseline="0" dirty="0">
              <a:solidFill>
                <a:schemeClr val="tx1">
                  <a:lumMod val="85000"/>
                  <a:lumOff val="15000"/>
                </a:schemeClr>
              </a:solidFill>
              <a:latin typeface="+mj-lt"/>
              <a:ea typeface="+mj-ea"/>
              <a:cs typeface="+mj-cs"/>
            </a:endParaRPr>
          </a:p>
        </p:txBody>
      </p:sp>
      <p:pic>
        <p:nvPicPr>
          <p:cNvPr id="28674" name="Picture 2">
            <a:extLst>
              <a:ext uri="{FF2B5EF4-FFF2-40B4-BE49-F238E27FC236}">
                <a16:creationId xmlns:a16="http://schemas.microsoft.com/office/drawing/2014/main" id="{C2775D15-F2A3-A2FF-B4E8-621DAD56AA7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20203" y="1783934"/>
            <a:ext cx="6329236" cy="3322848"/>
          </a:xfrm>
          <a:prstGeom prst="rect">
            <a:avLst/>
          </a:prstGeom>
          <a:noFill/>
          <a:extLst>
            <a:ext uri="{909E8E84-426E-40DD-AFC4-6F175D3DCCD1}">
              <a14:hiddenFill xmlns:a14="http://schemas.microsoft.com/office/drawing/2010/main">
                <a:solidFill>
                  <a:srgbClr val="FFFFFF"/>
                </a:solidFill>
              </a14:hiddenFill>
            </a:ext>
          </a:extLst>
        </p:spPr>
      </p:pic>
      <p:cxnSp>
        <p:nvCxnSpPr>
          <p:cNvPr id="28685" name="Straight Connector 28684">
            <a:extLst>
              <a:ext uri="{FF2B5EF4-FFF2-40B4-BE49-F238E27FC236}">
                <a16:creationId xmlns:a16="http://schemas.microsoft.com/office/drawing/2014/main" id="{0552FC00-E6D3-45AF-BE3D-0368141142E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2660" y="1143293"/>
            <a:ext cx="0" cy="57147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8687" name="Freeform 6">
            <a:extLst>
              <a:ext uri="{FF2B5EF4-FFF2-40B4-BE49-F238E27FC236}">
                <a16:creationId xmlns:a16="http://schemas.microsoft.com/office/drawing/2014/main" id="{ADA271CD-3011-4A05-B4A3-80F1794684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8152"/>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dirty="0"/>
          </a:p>
        </p:txBody>
      </p:sp>
      <p:sp>
        <p:nvSpPr>
          <p:cNvPr id="8" name="TextBox 7">
            <a:extLst>
              <a:ext uri="{FF2B5EF4-FFF2-40B4-BE49-F238E27FC236}">
                <a16:creationId xmlns:a16="http://schemas.microsoft.com/office/drawing/2014/main" id="{0A251447-E8C7-298A-3AD2-C6EFF8403238}"/>
              </a:ext>
            </a:extLst>
          </p:cNvPr>
          <p:cNvSpPr txBox="1"/>
          <p:nvPr/>
        </p:nvSpPr>
        <p:spPr>
          <a:xfrm>
            <a:off x="65777" y="5288006"/>
            <a:ext cx="7516930" cy="646331"/>
          </a:xfrm>
          <a:prstGeom prst="rect">
            <a:avLst/>
          </a:prstGeom>
          <a:noFill/>
        </p:spPr>
        <p:txBody>
          <a:bodyPr wrap="none" rtlCol="0">
            <a:spAutoFit/>
          </a:bodyPr>
          <a:lstStyle/>
          <a:p>
            <a:r>
              <a:rPr lang="en-GB" sz="1200" dirty="0"/>
              <a:t>The inventors of </a:t>
            </a:r>
            <a:r>
              <a:rPr lang="en-GB" sz="1200" dirty="0" err="1"/>
              <a:t>Scotchguard</a:t>
            </a:r>
            <a:r>
              <a:rPr lang="en-GB" sz="1200" dirty="0"/>
              <a:t>: “A happy accident” and featured on “The National Inventors Hall of Fame” </a:t>
            </a:r>
          </a:p>
          <a:p>
            <a:pPr algn="ctr"/>
            <a:r>
              <a:rPr lang="en-GB" sz="1200" dirty="0">
                <a:hlinkClick r:id="rId4"/>
              </a:rPr>
              <a:t>https://www.invent.org/blog/inventors/patsy-sherman-samuel-smith</a:t>
            </a:r>
            <a:endParaRPr lang="en-GB" sz="1200" dirty="0"/>
          </a:p>
          <a:p>
            <a:endParaRPr lang="en-GB" sz="1200" dirty="0"/>
          </a:p>
        </p:txBody>
      </p:sp>
    </p:spTree>
    <p:extLst>
      <p:ext uri="{BB962C8B-B14F-4D97-AF65-F5344CB8AC3E}">
        <p14:creationId xmlns:p14="http://schemas.microsoft.com/office/powerpoint/2010/main" val="2618371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tint val="98000"/>
            <a:satMod val="170000"/>
          </a:schemeClr>
        </a:solidFill>
        <a:effectLst/>
      </p:bgPr>
    </p:bg>
    <p:spTree>
      <p:nvGrpSpPr>
        <p:cNvPr id="1" name=""/>
        <p:cNvGrpSpPr/>
        <p:nvPr/>
      </p:nvGrpSpPr>
      <p:grpSpPr>
        <a:xfrm>
          <a:off x="0" y="0"/>
          <a:ext cx="0" cy="0"/>
          <a:chOff x="0" y="0"/>
          <a:chExt cx="0" cy="0"/>
        </a:xfrm>
      </p:grpSpPr>
      <p:sp>
        <p:nvSpPr>
          <p:cNvPr id="26652" name="Freeform 6">
            <a:extLst>
              <a:ext uri="{FF2B5EF4-FFF2-40B4-BE49-F238E27FC236}">
                <a16:creationId xmlns:a16="http://schemas.microsoft.com/office/drawing/2014/main" id="{DD4C4B28-6B4B-4445-8535-F516D74E4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cxnSp>
        <p:nvCxnSpPr>
          <p:cNvPr id="26654" name="Straight Connector 26653">
            <a:extLst>
              <a:ext uri="{FF2B5EF4-FFF2-40B4-BE49-F238E27FC236}">
                <a16:creationId xmlns:a16="http://schemas.microsoft.com/office/drawing/2014/main" id="{0CB1C732-7193-4253-8746-850D090A6B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8952" y="1280160"/>
            <a:ext cx="0" cy="557784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26656" name="Rectangle 26655">
            <a:extLst>
              <a:ext uri="{FF2B5EF4-FFF2-40B4-BE49-F238E27FC236}">
                <a16:creationId xmlns:a16="http://schemas.microsoft.com/office/drawing/2014/main" id="{55B419A7-F817-4767-8CCB-FB0E189C4A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6F0BBEE5-285E-0A94-8C29-FB138F846054}"/>
              </a:ext>
            </a:extLst>
          </p:cNvPr>
          <p:cNvSpPr>
            <a:spLocks noGrp="1"/>
          </p:cNvSpPr>
          <p:nvPr>
            <p:ph type="title"/>
          </p:nvPr>
        </p:nvSpPr>
        <p:spPr>
          <a:xfrm>
            <a:off x="7879743" y="1104066"/>
            <a:ext cx="3464109" cy="3146318"/>
          </a:xfrm>
        </p:spPr>
        <p:txBody>
          <a:bodyPr vert="horz" lIns="91440" tIns="45720" rIns="91440" bIns="45720" rtlCol="0" anchor="t">
            <a:normAutofit/>
          </a:bodyPr>
          <a:lstStyle/>
          <a:p>
            <a:pPr marL="0" indent="0"/>
            <a:r>
              <a:rPr lang="en-US" sz="2600" b="1" i="1" kern="1200" spc="100" baseline="0">
                <a:solidFill>
                  <a:schemeClr val="tx1">
                    <a:lumMod val="85000"/>
                    <a:lumOff val="15000"/>
                  </a:schemeClr>
                </a:solidFill>
                <a:latin typeface="+mj-lt"/>
                <a:ea typeface="+mj-ea"/>
                <a:cs typeface="+mj-cs"/>
              </a:rPr>
              <a:t>1. Were PFAS, like radium commercialized and put into everyday goods?</a:t>
            </a:r>
            <a:br>
              <a:rPr lang="en-US" sz="2600" b="1" i="1" kern="1200" spc="100" baseline="0">
                <a:solidFill>
                  <a:schemeClr val="tx1">
                    <a:lumMod val="85000"/>
                    <a:lumOff val="15000"/>
                  </a:schemeClr>
                </a:solidFill>
                <a:latin typeface="+mj-lt"/>
                <a:ea typeface="+mj-ea"/>
                <a:cs typeface="+mj-cs"/>
              </a:rPr>
            </a:br>
            <a:br>
              <a:rPr lang="en-US" sz="2600" b="1" i="1" kern="1200" spc="100" baseline="0">
                <a:solidFill>
                  <a:schemeClr val="tx1">
                    <a:lumMod val="85000"/>
                    <a:lumOff val="15000"/>
                  </a:schemeClr>
                </a:solidFill>
                <a:latin typeface="+mj-lt"/>
                <a:ea typeface="+mj-ea"/>
                <a:cs typeface="+mj-cs"/>
              </a:rPr>
            </a:br>
            <a:r>
              <a:rPr lang="en-US" sz="2600" i="1" kern="1200" spc="100" baseline="0">
                <a:solidFill>
                  <a:schemeClr val="tx1">
                    <a:lumMod val="85000"/>
                    <a:lumOff val="15000"/>
                  </a:schemeClr>
                </a:solidFill>
                <a:latin typeface="+mj-lt"/>
                <a:ea typeface="+mj-ea"/>
                <a:cs typeface="+mj-cs"/>
              </a:rPr>
              <a:t>Yes. </a:t>
            </a:r>
            <a:br>
              <a:rPr lang="en-US" sz="2600" i="1" kern="1200" spc="100" baseline="0">
                <a:solidFill>
                  <a:schemeClr val="tx1">
                    <a:lumMod val="85000"/>
                    <a:lumOff val="15000"/>
                  </a:schemeClr>
                </a:solidFill>
                <a:latin typeface="+mj-lt"/>
                <a:ea typeface="+mj-ea"/>
                <a:cs typeface="+mj-cs"/>
              </a:rPr>
            </a:br>
            <a:endParaRPr lang="en-US" sz="2600" b="1" i="1" kern="1200" spc="100" baseline="0">
              <a:solidFill>
                <a:schemeClr val="tx1">
                  <a:lumMod val="85000"/>
                  <a:lumOff val="15000"/>
                </a:schemeClr>
              </a:solidFill>
              <a:latin typeface="+mj-lt"/>
              <a:ea typeface="+mj-ea"/>
              <a:cs typeface="+mj-cs"/>
            </a:endParaRPr>
          </a:p>
        </p:txBody>
      </p:sp>
      <p:pic>
        <p:nvPicPr>
          <p:cNvPr id="26626" name="Picture 2" descr="Breaking Down Toxic PFAS | Earthjustice">
            <a:extLst>
              <a:ext uri="{FF2B5EF4-FFF2-40B4-BE49-F238E27FC236}">
                <a16:creationId xmlns:a16="http://schemas.microsoft.com/office/drawing/2014/main" id="{24190967-C998-F48B-0B88-EB502BE0468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3708" y="1104066"/>
            <a:ext cx="6282225" cy="4682585"/>
          </a:xfrm>
          <a:prstGeom prst="rect">
            <a:avLst/>
          </a:prstGeom>
          <a:noFill/>
          <a:extLst>
            <a:ext uri="{909E8E84-426E-40DD-AFC4-6F175D3DCCD1}">
              <a14:hiddenFill xmlns:a14="http://schemas.microsoft.com/office/drawing/2010/main">
                <a:solidFill>
                  <a:srgbClr val="FFFFFF"/>
                </a:solidFill>
              </a14:hiddenFill>
            </a:ext>
          </a:extLst>
        </p:spPr>
      </p:pic>
      <p:cxnSp>
        <p:nvCxnSpPr>
          <p:cNvPr id="26658" name="Straight Connector 26657">
            <a:extLst>
              <a:ext uri="{FF2B5EF4-FFF2-40B4-BE49-F238E27FC236}">
                <a16:creationId xmlns:a16="http://schemas.microsoft.com/office/drawing/2014/main" id="{0552FC00-E6D3-45AF-BE3D-0368141142E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2660" y="1143293"/>
            <a:ext cx="0" cy="57147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6660" name="Freeform 6">
            <a:extLst>
              <a:ext uri="{FF2B5EF4-FFF2-40B4-BE49-F238E27FC236}">
                <a16:creationId xmlns:a16="http://schemas.microsoft.com/office/drawing/2014/main" id="{ADA271CD-3011-4A05-B4A3-80F1794684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8152"/>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Tree>
    <p:extLst>
      <p:ext uri="{BB962C8B-B14F-4D97-AF65-F5344CB8AC3E}">
        <p14:creationId xmlns:p14="http://schemas.microsoft.com/office/powerpoint/2010/main" val="29378890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tint val="98000"/>
            <a:satMod val="170000"/>
          </a:schemeClr>
        </a:solidFill>
        <a:effectLst/>
      </p:bgPr>
    </p:bg>
    <p:spTree>
      <p:nvGrpSpPr>
        <p:cNvPr id="1" name=""/>
        <p:cNvGrpSpPr/>
        <p:nvPr/>
      </p:nvGrpSpPr>
      <p:grpSpPr>
        <a:xfrm>
          <a:off x="0" y="0"/>
          <a:ext cx="0" cy="0"/>
          <a:chOff x="0" y="0"/>
          <a:chExt cx="0" cy="0"/>
        </a:xfrm>
      </p:grpSpPr>
      <p:sp>
        <p:nvSpPr>
          <p:cNvPr id="29703" name="Freeform 6">
            <a:extLst>
              <a:ext uri="{FF2B5EF4-FFF2-40B4-BE49-F238E27FC236}">
                <a16:creationId xmlns:a16="http://schemas.microsoft.com/office/drawing/2014/main" id="{DD4C4B28-6B4B-4445-8535-F516D74E4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cxnSp>
        <p:nvCxnSpPr>
          <p:cNvPr id="29705" name="Straight Connector 29704">
            <a:extLst>
              <a:ext uri="{FF2B5EF4-FFF2-40B4-BE49-F238E27FC236}">
                <a16:creationId xmlns:a16="http://schemas.microsoft.com/office/drawing/2014/main" id="{0CB1C732-7193-4253-8746-850D090A6B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8952" y="1280160"/>
            <a:ext cx="0" cy="557784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29707" name="Rectangle 29706">
            <a:extLst>
              <a:ext uri="{FF2B5EF4-FFF2-40B4-BE49-F238E27FC236}">
                <a16:creationId xmlns:a16="http://schemas.microsoft.com/office/drawing/2014/main" id="{55B419A7-F817-4767-8CCB-FB0E189C4A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BF009455-5452-F9DC-778D-72CEE4B77927}"/>
              </a:ext>
            </a:extLst>
          </p:cNvPr>
          <p:cNvSpPr>
            <a:spLocks noGrp="1"/>
          </p:cNvSpPr>
          <p:nvPr>
            <p:ph type="title"/>
          </p:nvPr>
        </p:nvSpPr>
        <p:spPr>
          <a:xfrm>
            <a:off x="7879743" y="1104066"/>
            <a:ext cx="3464109" cy="3146318"/>
          </a:xfrm>
        </p:spPr>
        <p:txBody>
          <a:bodyPr vert="horz" lIns="91440" tIns="45720" rIns="91440" bIns="45720" rtlCol="0" anchor="t">
            <a:normAutofit fontScale="90000"/>
          </a:bodyPr>
          <a:lstStyle/>
          <a:p>
            <a:br>
              <a:rPr lang="en-US" sz="1400" b="1" i="1" kern="1200" spc="100" baseline="0" dirty="0">
                <a:solidFill>
                  <a:schemeClr val="tx1">
                    <a:lumMod val="85000"/>
                    <a:lumOff val="15000"/>
                  </a:schemeClr>
                </a:solidFill>
                <a:latin typeface="+mj-lt"/>
                <a:ea typeface="+mj-ea"/>
                <a:cs typeface="+mj-cs"/>
              </a:rPr>
            </a:br>
            <a:br>
              <a:rPr lang="en-US" sz="1400" b="1" i="1" kern="1200" spc="100" baseline="0" dirty="0">
                <a:solidFill>
                  <a:schemeClr val="tx1">
                    <a:lumMod val="85000"/>
                    <a:lumOff val="15000"/>
                  </a:schemeClr>
                </a:solidFill>
                <a:latin typeface="+mj-lt"/>
                <a:ea typeface="+mj-ea"/>
                <a:cs typeface="+mj-cs"/>
              </a:rPr>
            </a:br>
            <a:br>
              <a:rPr lang="en-US" sz="1400" b="1" i="1" kern="1200" spc="100" baseline="0" dirty="0">
                <a:solidFill>
                  <a:schemeClr val="tx1">
                    <a:lumMod val="85000"/>
                    <a:lumOff val="15000"/>
                  </a:schemeClr>
                </a:solidFill>
                <a:latin typeface="+mj-lt"/>
                <a:ea typeface="+mj-ea"/>
                <a:cs typeface="+mj-cs"/>
              </a:rPr>
            </a:br>
            <a:br>
              <a:rPr lang="en-US" sz="1400" b="1" i="1" kern="1200" spc="100" baseline="0" dirty="0">
                <a:solidFill>
                  <a:schemeClr val="tx1">
                    <a:lumMod val="85000"/>
                    <a:lumOff val="15000"/>
                  </a:schemeClr>
                </a:solidFill>
                <a:latin typeface="+mj-lt"/>
                <a:ea typeface="+mj-ea"/>
                <a:cs typeface="+mj-cs"/>
              </a:rPr>
            </a:br>
            <a:r>
              <a:rPr lang="en-US" sz="1400" b="1" i="1" kern="1200" spc="100" baseline="0" dirty="0">
                <a:solidFill>
                  <a:schemeClr val="tx1">
                    <a:lumMod val="85000"/>
                    <a:lumOff val="15000"/>
                  </a:schemeClr>
                </a:solidFill>
                <a:latin typeface="+mj-lt"/>
                <a:ea typeface="+mj-ea"/>
                <a:cs typeface="+mj-cs"/>
              </a:rPr>
              <a:t>2. Was there sufficient scientific knowledge between use and effect to infer safety when they were first used for widespread commercial use?</a:t>
            </a:r>
            <a:br>
              <a:rPr lang="en-US" sz="1400" b="1" i="1" kern="1200" spc="100" baseline="0" dirty="0">
                <a:solidFill>
                  <a:schemeClr val="tx1">
                    <a:lumMod val="85000"/>
                    <a:lumOff val="15000"/>
                  </a:schemeClr>
                </a:solidFill>
                <a:latin typeface="+mj-lt"/>
                <a:ea typeface="+mj-ea"/>
                <a:cs typeface="+mj-cs"/>
              </a:rPr>
            </a:br>
            <a:br>
              <a:rPr lang="en-US" sz="1400" b="1" i="1" kern="1200" spc="100" baseline="0" dirty="0">
                <a:solidFill>
                  <a:schemeClr val="tx1">
                    <a:lumMod val="85000"/>
                    <a:lumOff val="15000"/>
                  </a:schemeClr>
                </a:solidFill>
                <a:latin typeface="+mj-lt"/>
                <a:ea typeface="+mj-ea"/>
                <a:cs typeface="+mj-cs"/>
              </a:rPr>
            </a:br>
            <a:r>
              <a:rPr lang="en-US" sz="1400" i="1" kern="1200" spc="100" baseline="0" dirty="0">
                <a:solidFill>
                  <a:schemeClr val="tx1">
                    <a:lumMod val="85000"/>
                    <a:lumOff val="15000"/>
                  </a:schemeClr>
                </a:solidFill>
                <a:latin typeface="+mj-lt"/>
                <a:ea typeface="+mj-ea"/>
                <a:cs typeface="+mj-cs"/>
              </a:rPr>
              <a:t>No. </a:t>
            </a:r>
            <a:br>
              <a:rPr lang="en-US" sz="1400" i="1" kern="1200" spc="100" baseline="0" dirty="0">
                <a:solidFill>
                  <a:schemeClr val="tx1">
                    <a:lumMod val="85000"/>
                    <a:lumOff val="15000"/>
                  </a:schemeClr>
                </a:solidFill>
                <a:latin typeface="+mj-lt"/>
                <a:ea typeface="+mj-ea"/>
                <a:cs typeface="+mj-cs"/>
              </a:rPr>
            </a:br>
            <a:r>
              <a:rPr lang="en-US" sz="1400" i="1" kern="1200" spc="100" baseline="0" dirty="0">
                <a:solidFill>
                  <a:schemeClr val="tx1">
                    <a:lumMod val="85000"/>
                    <a:lumOff val="15000"/>
                  </a:schemeClr>
                </a:solidFill>
                <a:latin typeface="+mj-lt"/>
                <a:ea typeface="+mj-ea"/>
                <a:cs typeface="+mj-cs"/>
              </a:rPr>
              <a:t>Like radium PFAS are novel and therefore when first commercialized untested. </a:t>
            </a:r>
            <a:br>
              <a:rPr lang="en-US" sz="1400" i="1" kern="1200" spc="100" baseline="0" dirty="0">
                <a:solidFill>
                  <a:schemeClr val="tx1">
                    <a:lumMod val="85000"/>
                    <a:lumOff val="15000"/>
                  </a:schemeClr>
                </a:solidFill>
                <a:latin typeface="+mj-lt"/>
                <a:ea typeface="+mj-ea"/>
                <a:cs typeface="+mj-cs"/>
              </a:rPr>
            </a:br>
            <a:r>
              <a:rPr lang="en-US" sz="1400" i="1" kern="1200" spc="100" baseline="0" dirty="0">
                <a:solidFill>
                  <a:schemeClr val="tx1">
                    <a:lumMod val="85000"/>
                    <a:lumOff val="15000"/>
                  </a:schemeClr>
                </a:solidFill>
                <a:latin typeface="+mj-lt"/>
                <a:ea typeface="+mj-ea"/>
                <a:cs typeface="+mj-cs"/>
              </a:rPr>
              <a:t>Initially no available facts = no substantial evidence.</a:t>
            </a:r>
            <a:br>
              <a:rPr lang="en-US" sz="1400" i="1" kern="1200" spc="100" baseline="0" dirty="0">
                <a:solidFill>
                  <a:schemeClr val="tx1">
                    <a:lumMod val="85000"/>
                    <a:lumOff val="15000"/>
                  </a:schemeClr>
                </a:solidFill>
                <a:latin typeface="+mj-lt"/>
                <a:ea typeface="+mj-ea"/>
                <a:cs typeface="+mj-cs"/>
              </a:rPr>
            </a:br>
            <a:r>
              <a:rPr lang="en-US" sz="1400" i="1" kern="1200" spc="100" baseline="0" dirty="0">
                <a:solidFill>
                  <a:schemeClr val="tx1">
                    <a:lumMod val="85000"/>
                    <a:lumOff val="15000"/>
                  </a:schemeClr>
                </a:solidFill>
                <a:latin typeface="+mj-lt"/>
                <a:ea typeface="+mj-ea"/>
                <a:cs typeface="+mj-cs"/>
              </a:rPr>
              <a:t>Initial safety claims speculative not certain</a:t>
            </a:r>
            <a:br>
              <a:rPr lang="en-US" sz="1400" i="1" kern="1200" spc="100" baseline="0" dirty="0">
                <a:solidFill>
                  <a:schemeClr val="tx1">
                    <a:lumMod val="85000"/>
                    <a:lumOff val="15000"/>
                  </a:schemeClr>
                </a:solidFill>
                <a:latin typeface="+mj-lt"/>
                <a:ea typeface="+mj-ea"/>
                <a:cs typeface="+mj-cs"/>
              </a:rPr>
            </a:br>
            <a:r>
              <a:rPr lang="en-US" sz="1400" i="1" kern="1200" spc="100" baseline="0" dirty="0">
                <a:solidFill>
                  <a:schemeClr val="tx1">
                    <a:lumMod val="85000"/>
                    <a:lumOff val="15000"/>
                  </a:schemeClr>
                </a:solidFill>
                <a:latin typeface="+mj-lt"/>
                <a:ea typeface="+mj-ea"/>
                <a:cs typeface="+mj-cs"/>
              </a:rPr>
              <a:t>It took decades to know that they PFAS are persistent, bio accumulative, and toxic</a:t>
            </a:r>
            <a:br>
              <a:rPr lang="en-US" sz="1400" i="1" kern="1200" spc="100" baseline="0" dirty="0">
                <a:solidFill>
                  <a:schemeClr val="tx1">
                    <a:lumMod val="85000"/>
                    <a:lumOff val="15000"/>
                  </a:schemeClr>
                </a:solidFill>
                <a:latin typeface="+mj-lt"/>
                <a:ea typeface="+mj-ea"/>
                <a:cs typeface="+mj-cs"/>
              </a:rPr>
            </a:br>
            <a:br>
              <a:rPr lang="en-US" sz="1400" i="1" kern="1200" spc="100" baseline="0" dirty="0">
                <a:solidFill>
                  <a:schemeClr val="tx1">
                    <a:lumMod val="85000"/>
                    <a:lumOff val="15000"/>
                  </a:schemeClr>
                </a:solidFill>
                <a:latin typeface="+mj-lt"/>
                <a:ea typeface="+mj-ea"/>
                <a:cs typeface="+mj-cs"/>
              </a:rPr>
            </a:br>
            <a:br>
              <a:rPr lang="en-US" sz="1400" i="1" kern="1200" spc="100" baseline="0" dirty="0">
                <a:solidFill>
                  <a:schemeClr val="tx1">
                    <a:lumMod val="85000"/>
                    <a:lumOff val="15000"/>
                  </a:schemeClr>
                </a:solidFill>
                <a:latin typeface="+mj-lt"/>
                <a:ea typeface="+mj-ea"/>
                <a:cs typeface="+mj-cs"/>
              </a:rPr>
            </a:br>
            <a:br>
              <a:rPr lang="en-US" sz="1400" i="1" kern="1200" spc="100" baseline="0" dirty="0">
                <a:solidFill>
                  <a:schemeClr val="tx1">
                    <a:lumMod val="85000"/>
                    <a:lumOff val="15000"/>
                  </a:schemeClr>
                </a:solidFill>
                <a:latin typeface="+mj-lt"/>
                <a:ea typeface="+mj-ea"/>
                <a:cs typeface="+mj-cs"/>
              </a:rPr>
            </a:br>
            <a:r>
              <a:rPr lang="en-US" sz="1400" b="1" i="1" kern="1200" spc="100" baseline="0" dirty="0">
                <a:solidFill>
                  <a:schemeClr val="tx2">
                    <a:lumMod val="50000"/>
                    <a:lumOff val="50000"/>
                  </a:schemeClr>
                </a:solidFill>
                <a:effectLst/>
                <a:latin typeface="+mj-lt"/>
                <a:ea typeface="+mj-ea"/>
                <a:cs typeface="+mj-cs"/>
              </a:rPr>
              <a:t>“The ultimate facts [with regard to safety claims] here in dispute are ‘on the frontiers of scientific knowledge’, the factual finger points, it does not conclude”</a:t>
            </a:r>
            <a:br>
              <a:rPr lang="en-US" sz="1400" b="1" i="1" kern="1200" spc="100" baseline="0" dirty="0">
                <a:solidFill>
                  <a:schemeClr val="tx1">
                    <a:lumMod val="85000"/>
                    <a:lumOff val="15000"/>
                  </a:schemeClr>
                </a:solidFill>
                <a:latin typeface="+mj-lt"/>
                <a:ea typeface="+mj-ea"/>
                <a:cs typeface="+mj-cs"/>
              </a:rPr>
            </a:br>
            <a:br>
              <a:rPr lang="en-US" sz="1400" i="1" kern="1200" spc="100" baseline="0" dirty="0">
                <a:solidFill>
                  <a:schemeClr val="tx1">
                    <a:lumMod val="85000"/>
                    <a:lumOff val="15000"/>
                  </a:schemeClr>
                </a:solidFill>
                <a:latin typeface="+mj-lt"/>
                <a:ea typeface="+mj-ea"/>
                <a:cs typeface="+mj-cs"/>
              </a:rPr>
            </a:br>
            <a:endParaRPr lang="en-US" sz="1400" i="1" kern="1200" spc="100" baseline="0" dirty="0">
              <a:solidFill>
                <a:schemeClr val="tx1">
                  <a:lumMod val="85000"/>
                  <a:lumOff val="15000"/>
                </a:schemeClr>
              </a:solidFill>
              <a:latin typeface="+mj-lt"/>
              <a:ea typeface="+mj-ea"/>
              <a:cs typeface="+mj-cs"/>
            </a:endParaRPr>
          </a:p>
        </p:txBody>
      </p:sp>
      <p:pic>
        <p:nvPicPr>
          <p:cNvPr id="29698" name="Picture 2" descr="Ban Toxic PFAS Chemicals That Contaminate Our Environment!">
            <a:extLst>
              <a:ext uri="{FF2B5EF4-FFF2-40B4-BE49-F238E27FC236}">
                <a16:creationId xmlns:a16="http://schemas.microsoft.com/office/drawing/2014/main" id="{D45151CD-48FB-6F69-987E-46A0EA03F0D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2147" y="1104066"/>
            <a:ext cx="6285348" cy="4682585"/>
          </a:xfrm>
          <a:prstGeom prst="rect">
            <a:avLst/>
          </a:prstGeom>
          <a:noFill/>
          <a:extLst>
            <a:ext uri="{909E8E84-426E-40DD-AFC4-6F175D3DCCD1}">
              <a14:hiddenFill xmlns:a14="http://schemas.microsoft.com/office/drawing/2010/main">
                <a:solidFill>
                  <a:srgbClr val="FFFFFF"/>
                </a:solidFill>
              </a14:hiddenFill>
            </a:ext>
          </a:extLst>
        </p:spPr>
      </p:pic>
      <p:cxnSp>
        <p:nvCxnSpPr>
          <p:cNvPr id="29709" name="Straight Connector 29708">
            <a:extLst>
              <a:ext uri="{FF2B5EF4-FFF2-40B4-BE49-F238E27FC236}">
                <a16:creationId xmlns:a16="http://schemas.microsoft.com/office/drawing/2014/main" id="{0552FC00-E6D3-45AF-BE3D-0368141142E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2660" y="1143293"/>
            <a:ext cx="0" cy="57147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9711" name="Freeform 6">
            <a:extLst>
              <a:ext uri="{FF2B5EF4-FFF2-40B4-BE49-F238E27FC236}">
                <a16:creationId xmlns:a16="http://schemas.microsoft.com/office/drawing/2014/main" id="{ADA271CD-3011-4A05-B4A3-80F1794684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8152"/>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dirty="0"/>
          </a:p>
        </p:txBody>
      </p:sp>
    </p:spTree>
    <p:extLst>
      <p:ext uri="{BB962C8B-B14F-4D97-AF65-F5344CB8AC3E}">
        <p14:creationId xmlns:p14="http://schemas.microsoft.com/office/powerpoint/2010/main" val="38965779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tint val="98000"/>
            <a:satMod val="170000"/>
          </a:schemeClr>
        </a:solidFill>
        <a:effectLst/>
      </p:bgPr>
    </p:bg>
    <p:spTree>
      <p:nvGrpSpPr>
        <p:cNvPr id="1" name=""/>
        <p:cNvGrpSpPr/>
        <p:nvPr/>
      </p:nvGrpSpPr>
      <p:grpSpPr>
        <a:xfrm>
          <a:off x="0" y="0"/>
          <a:ext cx="0" cy="0"/>
          <a:chOff x="0" y="0"/>
          <a:chExt cx="0" cy="0"/>
        </a:xfrm>
      </p:grpSpPr>
      <p:sp>
        <p:nvSpPr>
          <p:cNvPr id="27655" name="Freeform 6">
            <a:extLst>
              <a:ext uri="{FF2B5EF4-FFF2-40B4-BE49-F238E27FC236}">
                <a16:creationId xmlns:a16="http://schemas.microsoft.com/office/drawing/2014/main" id="{DD4C4B28-6B4B-4445-8535-F516D74E4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dirty="0"/>
          </a:p>
        </p:txBody>
      </p:sp>
      <p:cxnSp>
        <p:nvCxnSpPr>
          <p:cNvPr id="27657" name="Straight Connector 27656">
            <a:extLst>
              <a:ext uri="{FF2B5EF4-FFF2-40B4-BE49-F238E27FC236}">
                <a16:creationId xmlns:a16="http://schemas.microsoft.com/office/drawing/2014/main" id="{0CB1C732-7193-4253-8746-850D090A6B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8952" y="1280160"/>
            <a:ext cx="0" cy="557784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27659" name="Rectangle 27658">
            <a:extLst>
              <a:ext uri="{FF2B5EF4-FFF2-40B4-BE49-F238E27FC236}">
                <a16:creationId xmlns:a16="http://schemas.microsoft.com/office/drawing/2014/main" id="{55B419A7-F817-4767-8CCB-FB0E189C4A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7650" name="Picture 2" descr="A screenshot of a computer&#10;&#10;Description automatically generated with low confidence">
            <a:extLst>
              <a:ext uri="{FF2B5EF4-FFF2-40B4-BE49-F238E27FC236}">
                <a16:creationId xmlns:a16="http://schemas.microsoft.com/office/drawing/2014/main" id="{AAD084A8-F41A-92C6-43F7-101FEF9C9487}"/>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b="1086"/>
          <a:stretch/>
        </p:blipFill>
        <p:spPr bwMode="auto">
          <a:xfrm>
            <a:off x="4206240" y="10"/>
            <a:ext cx="7985760" cy="6857990"/>
          </a:xfrm>
          <a:custGeom>
            <a:avLst/>
            <a:gdLst/>
            <a:ahLst/>
            <a:cxnLst/>
            <a:rect l="l" t="t" r="r" b="b"/>
            <a:pathLst>
              <a:path w="8860407" h="6858000">
                <a:moveTo>
                  <a:pt x="0" y="0"/>
                </a:moveTo>
                <a:lnTo>
                  <a:pt x="8860407" y="0"/>
                </a:lnTo>
                <a:lnTo>
                  <a:pt x="8860407" y="6858000"/>
                </a:lnTo>
                <a:lnTo>
                  <a:pt x="661049" y="6858000"/>
                </a:lnTo>
                <a:lnTo>
                  <a:pt x="832672" y="6662026"/>
                </a:lnTo>
                <a:cubicBezTo>
                  <a:pt x="1465328" y="5866432"/>
                  <a:pt x="1845374" y="4846462"/>
                  <a:pt x="1845374" y="3734370"/>
                </a:cubicBezTo>
                <a:cubicBezTo>
                  <a:pt x="1845374" y="2244963"/>
                  <a:pt x="1163691" y="920792"/>
                  <a:pt x="106458" y="79568"/>
                </a:cubicBez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E4B7078-C3D7-FB2D-750D-D96A3372C7AB}"/>
              </a:ext>
            </a:extLst>
          </p:cNvPr>
          <p:cNvSpPr>
            <a:spLocks noGrp="1"/>
          </p:cNvSpPr>
          <p:nvPr>
            <p:ph type="title"/>
          </p:nvPr>
        </p:nvSpPr>
        <p:spPr>
          <a:xfrm>
            <a:off x="758952" y="1128811"/>
            <a:ext cx="3447288" cy="3342290"/>
          </a:xfrm>
        </p:spPr>
        <p:txBody>
          <a:bodyPr vert="horz" lIns="91440" tIns="45720" rIns="91440" bIns="45720" rtlCol="0" anchor="b">
            <a:normAutofit fontScale="90000"/>
          </a:bodyPr>
          <a:lstStyle/>
          <a:p>
            <a:r>
              <a:rPr lang="en-US" sz="1400" b="1" dirty="0"/>
              <a:t>3. Was there sufficient data on PFAS for risk analysists to predict future harm or for toxicologists to propose fit for purpose control measures?</a:t>
            </a:r>
            <a:br>
              <a:rPr lang="en-US" sz="1400" dirty="0"/>
            </a:br>
            <a:br>
              <a:rPr lang="en-US" sz="1400" dirty="0"/>
            </a:br>
            <a:r>
              <a:rPr lang="en-US" sz="1400" dirty="0"/>
              <a:t>No. </a:t>
            </a:r>
            <a:br>
              <a:rPr lang="en-US" sz="1400" dirty="0"/>
            </a:br>
            <a:r>
              <a:rPr lang="en-US" sz="1400" dirty="0"/>
              <a:t>There was no data when they were first commercialised. Risk assessments based on phantom figures not hard figures.</a:t>
            </a:r>
            <a:br>
              <a:rPr lang="en-US" sz="1400" dirty="0"/>
            </a:br>
            <a:br>
              <a:rPr lang="en-US" sz="1400" dirty="0"/>
            </a:br>
            <a:r>
              <a:rPr lang="en-US" sz="1400" b="1" dirty="0">
                <a:solidFill>
                  <a:schemeClr val="tx2">
                    <a:lumMod val="50000"/>
                    <a:lumOff val="50000"/>
                  </a:schemeClr>
                </a:solidFill>
                <a:effectLst/>
              </a:rPr>
              <a:t>“How can the Administrator determine that a risk is a significant risk if he cannot assess risks? Surely reliance on ‘facts' as contemplated by petitioners will provide little guidance” Ethyl Corp</a:t>
            </a:r>
            <a:r>
              <a:rPr lang="en-US" sz="1400" b="1" dirty="0">
                <a:effectLst/>
              </a:rPr>
              <a:t>.</a:t>
            </a:r>
            <a:br>
              <a:rPr lang="en-US" sz="1400" b="1" dirty="0"/>
            </a:br>
            <a:br>
              <a:rPr lang="en-US" sz="1400" b="1" dirty="0"/>
            </a:br>
            <a:endParaRPr lang="en-US" sz="1400" b="1" dirty="0"/>
          </a:p>
        </p:txBody>
      </p:sp>
      <p:sp>
        <p:nvSpPr>
          <p:cNvPr id="27661" name="Freeform 6">
            <a:extLst>
              <a:ext uri="{FF2B5EF4-FFF2-40B4-BE49-F238E27FC236}">
                <a16:creationId xmlns:a16="http://schemas.microsoft.com/office/drawing/2014/main" id="{ADA271CD-3011-4A05-B4A3-80F1794684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8152"/>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dirty="0"/>
          </a:p>
        </p:txBody>
      </p:sp>
      <p:sp>
        <p:nvSpPr>
          <p:cNvPr id="4" name="TextBox 3">
            <a:extLst>
              <a:ext uri="{FF2B5EF4-FFF2-40B4-BE49-F238E27FC236}">
                <a16:creationId xmlns:a16="http://schemas.microsoft.com/office/drawing/2014/main" id="{6A37C8D2-A905-2725-DC53-8AE21586C63C}"/>
              </a:ext>
            </a:extLst>
          </p:cNvPr>
          <p:cNvSpPr txBox="1"/>
          <p:nvPr/>
        </p:nvSpPr>
        <p:spPr>
          <a:xfrm>
            <a:off x="7523544" y="6141049"/>
            <a:ext cx="3201197" cy="461665"/>
          </a:xfrm>
          <a:prstGeom prst="rect">
            <a:avLst/>
          </a:prstGeom>
          <a:noFill/>
        </p:spPr>
        <p:txBody>
          <a:bodyPr wrap="none" rtlCol="0">
            <a:spAutoFit/>
          </a:bodyPr>
          <a:lstStyle/>
          <a:p>
            <a:r>
              <a:rPr lang="en-GB" sz="1200" dirty="0"/>
              <a:t>Image European Environment Agency</a:t>
            </a:r>
          </a:p>
          <a:p>
            <a:r>
              <a:rPr lang="en-GB" sz="1200" dirty="0">
                <a:solidFill>
                  <a:schemeClr val="tx2">
                    <a:lumMod val="50000"/>
                    <a:lumOff val="50000"/>
                  </a:schemeClr>
                </a:solidFill>
              </a:rPr>
              <a:t>“Emerging </a:t>
            </a:r>
            <a:r>
              <a:rPr lang="en-GB" sz="1200" dirty="0"/>
              <a:t>Chemical Risks in Europe” PFAS</a:t>
            </a:r>
          </a:p>
        </p:txBody>
      </p:sp>
    </p:spTree>
    <p:extLst>
      <p:ext uri="{BB962C8B-B14F-4D97-AF65-F5344CB8AC3E}">
        <p14:creationId xmlns:p14="http://schemas.microsoft.com/office/powerpoint/2010/main" val="31309625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tint val="98000"/>
            <a:satMod val="170000"/>
          </a:schemeClr>
        </a:solidFill>
        <a:effectLst/>
      </p:bgPr>
    </p:bg>
    <p:spTree>
      <p:nvGrpSpPr>
        <p:cNvPr id="1" name=""/>
        <p:cNvGrpSpPr/>
        <p:nvPr/>
      </p:nvGrpSpPr>
      <p:grpSpPr>
        <a:xfrm>
          <a:off x="0" y="0"/>
          <a:ext cx="0" cy="0"/>
          <a:chOff x="0" y="0"/>
          <a:chExt cx="0" cy="0"/>
        </a:xfrm>
      </p:grpSpPr>
      <p:sp>
        <p:nvSpPr>
          <p:cNvPr id="27" name="Freeform 6">
            <a:extLst>
              <a:ext uri="{FF2B5EF4-FFF2-40B4-BE49-F238E27FC236}">
                <a16:creationId xmlns:a16="http://schemas.microsoft.com/office/drawing/2014/main" id="{DD4C4B28-6B4B-4445-8535-F516D74E4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dirty="0"/>
          </a:p>
        </p:txBody>
      </p:sp>
      <p:cxnSp>
        <p:nvCxnSpPr>
          <p:cNvPr id="29" name="Straight Connector 28">
            <a:extLst>
              <a:ext uri="{FF2B5EF4-FFF2-40B4-BE49-F238E27FC236}">
                <a16:creationId xmlns:a16="http://schemas.microsoft.com/office/drawing/2014/main" id="{0CB1C732-7193-4253-8746-850D090A6B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8952" y="1280160"/>
            <a:ext cx="0" cy="557784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31" name="Rectangle 30">
            <a:extLst>
              <a:ext uri="{FF2B5EF4-FFF2-40B4-BE49-F238E27FC236}">
                <a16:creationId xmlns:a16="http://schemas.microsoft.com/office/drawing/2014/main" id="{55B419A7-F817-4767-8CCB-FB0E189C4A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03F6549-6193-DBED-64F4-A35D250C9BE4}"/>
              </a:ext>
            </a:extLst>
          </p:cNvPr>
          <p:cNvSpPr>
            <a:spLocks noGrp="1"/>
          </p:cNvSpPr>
          <p:nvPr>
            <p:ph type="title"/>
          </p:nvPr>
        </p:nvSpPr>
        <p:spPr>
          <a:xfrm>
            <a:off x="1462016" y="788533"/>
            <a:ext cx="9267968" cy="2732687"/>
          </a:xfrm>
        </p:spPr>
        <p:txBody>
          <a:bodyPr vert="horz" lIns="91440" tIns="45720" rIns="91440" bIns="45720" rtlCol="0" anchor="b">
            <a:normAutofit/>
          </a:bodyPr>
          <a:lstStyle/>
          <a:p>
            <a:pPr algn="ctr"/>
            <a:r>
              <a:rPr lang="en-US" sz="2300" b="1" dirty="0"/>
              <a:t>4. Were existing environmental regulations able to prevent the harm from materialising?</a:t>
            </a:r>
            <a:br>
              <a:rPr lang="en-US" sz="2300" dirty="0"/>
            </a:br>
            <a:br>
              <a:rPr lang="en-US" sz="2300" dirty="0"/>
            </a:br>
            <a:r>
              <a:rPr lang="en-US" sz="2300" dirty="0"/>
              <a:t>No.</a:t>
            </a:r>
            <a:br>
              <a:rPr lang="en-US" sz="2300" dirty="0"/>
            </a:br>
            <a:endParaRPr lang="en-US" sz="2300" dirty="0"/>
          </a:p>
        </p:txBody>
      </p:sp>
      <p:cxnSp>
        <p:nvCxnSpPr>
          <p:cNvPr id="33" name="Straight Connector 32">
            <a:extLst>
              <a:ext uri="{FF2B5EF4-FFF2-40B4-BE49-F238E27FC236}">
                <a16:creationId xmlns:a16="http://schemas.microsoft.com/office/drawing/2014/main" id="{DE3FB7FD-3883-4AFF-8349-2E3BBDA714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3842963"/>
            <a:ext cx="7772400" cy="0"/>
          </a:xfrm>
          <a:prstGeom prst="line">
            <a:avLst/>
          </a:prstGeom>
          <a:ln w="19050">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35" name="Freeform 6">
            <a:extLst>
              <a:ext uri="{FF2B5EF4-FFF2-40B4-BE49-F238E27FC236}">
                <a16:creationId xmlns:a16="http://schemas.microsoft.com/office/drawing/2014/main" id="{B3BE00DD-5F52-49B1-A83B-F2E555AC5D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dirty="0"/>
          </a:p>
        </p:txBody>
      </p:sp>
    </p:spTree>
    <p:extLst>
      <p:ext uri="{BB962C8B-B14F-4D97-AF65-F5344CB8AC3E}">
        <p14:creationId xmlns:p14="http://schemas.microsoft.com/office/powerpoint/2010/main" val="23125358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074" name="Rectangle 2067">
            <a:extLst>
              <a:ext uri="{FF2B5EF4-FFF2-40B4-BE49-F238E27FC236}">
                <a16:creationId xmlns:a16="http://schemas.microsoft.com/office/drawing/2014/main" id="{C5176844-69C3-4F79-BE38-EA5BDDF4F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2B66AD5-363D-32BE-1FBB-941B8ABFBC5B}"/>
              </a:ext>
            </a:extLst>
          </p:cNvPr>
          <p:cNvSpPr>
            <a:spLocks noGrp="1"/>
          </p:cNvSpPr>
          <p:nvPr>
            <p:ph type="title"/>
          </p:nvPr>
        </p:nvSpPr>
        <p:spPr>
          <a:xfrm>
            <a:off x="5877532" y="1063255"/>
            <a:ext cx="5312254" cy="1806727"/>
          </a:xfrm>
        </p:spPr>
        <p:txBody>
          <a:bodyPr>
            <a:normAutofit fontScale="90000"/>
          </a:bodyPr>
          <a:lstStyle/>
          <a:p>
            <a:pPr algn="ctr"/>
            <a:r>
              <a:rPr lang="en-GB" sz="4400" dirty="0">
                <a:solidFill>
                  <a:srgbClr val="00B050"/>
                </a:solidFill>
              </a:rPr>
              <a:t>EU environmental law</a:t>
            </a:r>
            <a:br>
              <a:rPr lang="en-GB" sz="4000" b="1" i="0" dirty="0">
                <a:solidFill>
                  <a:srgbClr val="00B050"/>
                </a:solidFill>
                <a:latin typeface="Angsana New" panose="02020603050405020304" pitchFamily="18" charset="-34"/>
                <a:cs typeface="Angsana New" panose="02020603050405020304" pitchFamily="18" charset="-34"/>
              </a:rPr>
            </a:br>
            <a:r>
              <a:rPr lang="en-GB" sz="4000" b="1" i="0" dirty="0">
                <a:solidFill>
                  <a:srgbClr val="00B050"/>
                </a:solidFill>
                <a:latin typeface="Angsana New" panose="02020603050405020304" pitchFamily="18" charset="-34"/>
                <a:cs typeface="Angsana New" panose="02020603050405020304" pitchFamily="18" charset="-34"/>
              </a:rPr>
              <a:t>PROTECTION, PREVENTION, PRECAUTION </a:t>
            </a:r>
            <a:br>
              <a:rPr lang="en-GB" sz="2900" dirty="0"/>
            </a:br>
            <a:endParaRPr lang="en-GB" sz="2900" dirty="0"/>
          </a:p>
        </p:txBody>
      </p:sp>
      <p:pic>
        <p:nvPicPr>
          <p:cNvPr id="2050" name="Picture 2" descr="A field of purple flowers&#10;&#10;Description automatically generated">
            <a:extLst>
              <a:ext uri="{FF2B5EF4-FFF2-40B4-BE49-F238E27FC236}">
                <a16:creationId xmlns:a16="http://schemas.microsoft.com/office/drawing/2014/main" id="{C361031B-0452-790D-86D3-7FDB8C77D52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9446" r="7779"/>
          <a:stretch/>
        </p:blipFill>
        <p:spPr bwMode="auto">
          <a:xfrm>
            <a:off x="1" y="10"/>
            <a:ext cx="5215066" cy="6857990"/>
          </a:xfrm>
          <a:custGeom>
            <a:avLst/>
            <a:gdLst/>
            <a:ahLst/>
            <a:cxnLst/>
            <a:rect l="l" t="t" r="r" b="b"/>
            <a:pathLst>
              <a:path w="5215066" h="6845983">
                <a:moveTo>
                  <a:pt x="0" y="0"/>
                </a:moveTo>
                <a:lnTo>
                  <a:pt x="3197713" y="0"/>
                </a:lnTo>
                <a:lnTo>
                  <a:pt x="3259787" y="39795"/>
                </a:lnTo>
                <a:cubicBezTo>
                  <a:pt x="4439462" y="836768"/>
                  <a:pt x="5215066" y="2186425"/>
                  <a:pt x="5215066" y="3717234"/>
                </a:cubicBezTo>
                <a:cubicBezTo>
                  <a:pt x="5215066" y="4788800"/>
                  <a:pt x="4835020" y="5771602"/>
                  <a:pt x="4202364" y="6538204"/>
                </a:cubicBezTo>
                <a:lnTo>
                  <a:pt x="3922635" y="6845983"/>
                </a:lnTo>
                <a:lnTo>
                  <a:pt x="0" y="6845983"/>
                </a:lnTo>
                <a:close/>
              </a:path>
            </a:pathLst>
          </a:custGeom>
          <a:noFill/>
          <a:extLst>
            <a:ext uri="{909E8E84-426E-40DD-AFC4-6F175D3DCCD1}">
              <a14:hiddenFill xmlns:a14="http://schemas.microsoft.com/office/drawing/2010/main">
                <a:solidFill>
                  <a:srgbClr val="FFFFFF"/>
                </a:solidFill>
              </a14:hiddenFill>
            </a:ext>
          </a:extLst>
        </p:spPr>
      </p:pic>
      <p:cxnSp>
        <p:nvCxnSpPr>
          <p:cNvPr id="2075" name="Straight Connector 2069">
            <a:extLst>
              <a:ext uri="{FF2B5EF4-FFF2-40B4-BE49-F238E27FC236}">
                <a16:creationId xmlns:a16="http://schemas.microsoft.com/office/drawing/2014/main" id="{C1FC086D-39EC-448D-97E7-FF232355AE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86332" y="3088919"/>
            <a:ext cx="5212080" cy="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95DA6F4-5248-10BF-93F1-B4753B3C565D}"/>
              </a:ext>
            </a:extLst>
          </p:cNvPr>
          <p:cNvSpPr>
            <a:spLocks noGrp="1"/>
          </p:cNvSpPr>
          <p:nvPr>
            <p:ph idx="1"/>
          </p:nvPr>
        </p:nvSpPr>
        <p:spPr>
          <a:xfrm>
            <a:off x="5877532" y="3309582"/>
            <a:ext cx="5312254" cy="2485157"/>
          </a:xfrm>
        </p:spPr>
        <p:txBody>
          <a:bodyPr>
            <a:normAutofit fontScale="85000" lnSpcReduction="20000"/>
          </a:bodyPr>
          <a:lstStyle/>
          <a:p>
            <a:pPr marL="0" indent="0">
              <a:lnSpc>
                <a:spcPct val="100000"/>
              </a:lnSpc>
              <a:buNone/>
            </a:pPr>
            <a:endParaRPr lang="en-US" sz="1400" b="1" dirty="0">
              <a:effectLst/>
              <a:latin typeface="Times" pitchFamily="2" charset="0"/>
              <a:ea typeface="Times New Roman" panose="02020603050405020304" pitchFamily="18" charset="0"/>
              <a:cs typeface="Times New Roman" panose="02020603050405020304" pitchFamily="18" charset="0"/>
            </a:endParaRPr>
          </a:p>
          <a:p>
            <a:pPr marL="0" indent="0">
              <a:lnSpc>
                <a:spcPct val="100000"/>
              </a:lnSpc>
              <a:buNone/>
            </a:pPr>
            <a:r>
              <a:rPr lang="en-US" b="1" dirty="0">
                <a:effectLst/>
                <a:latin typeface="Times" pitchFamily="2" charset="0"/>
                <a:ea typeface="Times New Roman" panose="02020603050405020304" pitchFamily="18" charset="0"/>
                <a:cs typeface="Times New Roman" panose="02020603050405020304" pitchFamily="18" charset="0"/>
              </a:rPr>
              <a:t>Article 191 (2) TFEU, </a:t>
            </a:r>
            <a:endParaRPr lang="en-GB" b="1" dirty="0">
              <a:latin typeface="Times" pitchFamily="2" charset="0"/>
              <a:ea typeface="Times New Roman" panose="02020603050405020304" pitchFamily="18" charset="0"/>
              <a:cs typeface="Times New Roman" panose="02020603050405020304" pitchFamily="18" charset="0"/>
            </a:endParaRPr>
          </a:p>
          <a:p>
            <a:pPr>
              <a:lnSpc>
                <a:spcPct val="100000"/>
              </a:lnSpc>
            </a:pPr>
            <a:endParaRPr lang="en-GB" dirty="0">
              <a:effectLst/>
              <a:latin typeface="Times" pitchFamily="2" charset="0"/>
              <a:ea typeface="Times New Roman" panose="02020603050405020304" pitchFamily="18" charset="0"/>
              <a:cs typeface="Times New Roman" panose="02020603050405020304" pitchFamily="18" charset="0"/>
            </a:endParaRPr>
          </a:p>
          <a:p>
            <a:pPr marL="0" indent="0">
              <a:lnSpc>
                <a:spcPct val="100000"/>
              </a:lnSpc>
              <a:buNone/>
            </a:pPr>
            <a:r>
              <a:rPr lang="en-GB" dirty="0">
                <a:effectLst/>
                <a:latin typeface="Times" pitchFamily="2" charset="0"/>
                <a:ea typeface="Times New Roman" panose="02020603050405020304" pitchFamily="18" charset="0"/>
                <a:cs typeface="Times New Roman" panose="02020603050405020304" pitchFamily="18" charset="0"/>
              </a:rPr>
              <a:t>Union policy on the </a:t>
            </a:r>
            <a:r>
              <a:rPr lang="en-GB" b="1" dirty="0">
                <a:solidFill>
                  <a:srgbClr val="00B050"/>
                </a:solidFill>
                <a:effectLst/>
                <a:latin typeface="Times" pitchFamily="2" charset="0"/>
                <a:ea typeface="Times New Roman" panose="02020603050405020304" pitchFamily="18" charset="0"/>
                <a:cs typeface="Times New Roman" panose="02020603050405020304" pitchFamily="18" charset="0"/>
              </a:rPr>
              <a:t>environment shall aim at a high level of protection </a:t>
            </a:r>
            <a:r>
              <a:rPr lang="en-GB" dirty="0">
                <a:effectLst/>
                <a:latin typeface="Times" pitchFamily="2" charset="0"/>
                <a:ea typeface="Times New Roman" panose="02020603050405020304" pitchFamily="18" charset="0"/>
                <a:cs typeface="Times New Roman" panose="02020603050405020304" pitchFamily="18" charset="0"/>
              </a:rPr>
              <a:t>taking into account the diversity of situations in the various regions of the Union. It shall be based on </a:t>
            </a:r>
            <a:r>
              <a:rPr lang="en-GB" b="1" dirty="0">
                <a:solidFill>
                  <a:srgbClr val="00B050"/>
                </a:solidFill>
                <a:effectLst/>
                <a:latin typeface="Times" pitchFamily="2" charset="0"/>
                <a:ea typeface="Times New Roman" panose="02020603050405020304" pitchFamily="18" charset="0"/>
                <a:cs typeface="Times New Roman" panose="02020603050405020304" pitchFamily="18" charset="0"/>
              </a:rPr>
              <a:t>the precautionary principle and on the principles that preventive action should be taken</a:t>
            </a:r>
            <a:r>
              <a:rPr lang="en-GB" b="1" dirty="0">
                <a:effectLst/>
                <a:latin typeface="Times" pitchFamily="2" charset="0"/>
                <a:ea typeface="Times New Roman" panose="02020603050405020304" pitchFamily="18" charset="0"/>
                <a:cs typeface="Times New Roman" panose="02020603050405020304" pitchFamily="18" charset="0"/>
              </a:rPr>
              <a:t>, </a:t>
            </a:r>
            <a:r>
              <a:rPr lang="en-GB" dirty="0">
                <a:effectLst/>
                <a:latin typeface="Times" pitchFamily="2" charset="0"/>
                <a:ea typeface="Times New Roman" panose="02020603050405020304" pitchFamily="18" charset="0"/>
                <a:cs typeface="Times New Roman" panose="02020603050405020304" pitchFamily="18" charset="0"/>
              </a:rPr>
              <a:t>that environmental damage should as a priority be rectified at source and that the polluter should pay.</a:t>
            </a:r>
            <a:r>
              <a:rPr lang="en-GB" dirty="0">
                <a:effectLst/>
              </a:rPr>
              <a:t> </a:t>
            </a:r>
            <a:endParaRPr lang="en-GB" dirty="0"/>
          </a:p>
        </p:txBody>
      </p:sp>
      <p:sp>
        <p:nvSpPr>
          <p:cNvPr id="2076" name="Freeform 6">
            <a:extLst>
              <a:ext uri="{FF2B5EF4-FFF2-40B4-BE49-F238E27FC236}">
                <a16:creationId xmlns:a16="http://schemas.microsoft.com/office/drawing/2014/main" id="{A101E513-AF74-4E9D-A31F-996642507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dirty="0"/>
          </a:p>
        </p:txBody>
      </p:sp>
    </p:spTree>
    <p:extLst>
      <p:ext uri="{BB962C8B-B14F-4D97-AF65-F5344CB8AC3E}">
        <p14:creationId xmlns:p14="http://schemas.microsoft.com/office/powerpoint/2010/main" val="3451197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Video 3">
            <a:extLst>
              <a:ext uri="{FF2B5EF4-FFF2-40B4-BE49-F238E27FC236}">
                <a16:creationId xmlns:a16="http://schemas.microsoft.com/office/drawing/2014/main" id="{E9C89EBB-3284-9FEF-F833-006811A5B94F}"/>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5926238" y="-12749"/>
            <a:ext cx="8802817" cy="6755002"/>
          </a:xfrm>
          <a:prstGeom prst="rect">
            <a:avLst/>
          </a:prstGeom>
          <a:ln>
            <a:noFill/>
          </a:ln>
          <a:effectLst/>
          <a:scene3d>
            <a:camera prst="orthographicFront"/>
            <a:lightRig rig="balanced" dir="t"/>
          </a:scene3d>
          <a:sp3d prstMaterial="softEdge">
            <a:bevelT w="203200" h="101600" prst="cross"/>
            <a:contourClr>
              <a:srgbClr val="FFFFFF"/>
            </a:contourClr>
          </a:sp3d>
        </p:spPr>
      </p:pic>
      <p:pic>
        <p:nvPicPr>
          <p:cNvPr id="14348" name="Picture 12" descr="Digital Clipart Pointing Hand Pointing Finger Symbol Vector - Etsy Denmark">
            <a:extLst>
              <a:ext uri="{FF2B5EF4-FFF2-40B4-BE49-F238E27FC236}">
                <a16:creationId xmlns:a16="http://schemas.microsoft.com/office/drawing/2014/main" id="{EB877E82-7300-4035-0733-82E6A46873F6}"/>
              </a:ext>
            </a:extLst>
          </p:cNvPr>
          <p:cNvPicPr>
            <a:picLocks noChangeAspect="1" noChangeArrowheads="1"/>
          </p:cNvPicPr>
          <p:nvPr/>
        </p:nvPicPr>
        <p:blipFill rotWithShape="1">
          <a:blip r:embed="rId5">
            <a:alphaModFix amt="30000"/>
            <a:extLst>
              <a:ext uri="{28A0092B-C50C-407E-A947-70E740481C1C}">
                <a14:useLocalDpi xmlns:a14="http://schemas.microsoft.com/office/drawing/2010/main" val="0"/>
              </a:ext>
            </a:extLst>
          </a:blip>
          <a:srcRect t="7262" r="2" b="2"/>
          <a:stretch/>
        </p:blipFill>
        <p:spPr bwMode="auto">
          <a:xfrm rot="21600000">
            <a:off x="21" y="1971969"/>
            <a:ext cx="5648425" cy="522892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6149CC2-19A4-EE2F-8BA3-21011F25B153}"/>
              </a:ext>
            </a:extLst>
          </p:cNvPr>
          <p:cNvSpPr>
            <a:spLocks noGrp="1"/>
          </p:cNvSpPr>
          <p:nvPr>
            <p:ph type="title"/>
          </p:nvPr>
        </p:nvSpPr>
        <p:spPr>
          <a:xfrm>
            <a:off x="1078992" y="1143000"/>
            <a:ext cx="9052560" cy="5257800"/>
          </a:xfrm>
        </p:spPr>
        <p:txBody>
          <a:bodyPr vert="horz" lIns="91440" tIns="45720" rIns="91440" bIns="45720" rtlCol="0" anchor="t">
            <a:normAutofit/>
          </a:bodyPr>
          <a:lstStyle/>
          <a:p>
            <a:br>
              <a:rPr lang="en-US" sz="2200" i="1" kern="1200" spc="100" baseline="0" dirty="0">
                <a:solidFill>
                  <a:schemeClr val="tx1">
                    <a:lumMod val="85000"/>
                    <a:lumOff val="15000"/>
                  </a:schemeClr>
                </a:solidFill>
                <a:effectLst/>
                <a:latin typeface="+mj-lt"/>
                <a:ea typeface="+mj-ea"/>
                <a:cs typeface="+mj-cs"/>
              </a:rPr>
            </a:br>
            <a:br>
              <a:rPr lang="en-US" sz="2200" i="1" kern="1200" spc="100" baseline="0" dirty="0">
                <a:solidFill>
                  <a:schemeClr val="tx1">
                    <a:lumMod val="85000"/>
                    <a:lumOff val="15000"/>
                  </a:schemeClr>
                </a:solidFill>
                <a:effectLst/>
                <a:latin typeface="+mj-lt"/>
                <a:ea typeface="+mj-ea"/>
                <a:cs typeface="+mj-cs"/>
              </a:rPr>
            </a:br>
            <a:br>
              <a:rPr lang="en-US" sz="2200" i="1" kern="1200" spc="100" baseline="0" dirty="0">
                <a:solidFill>
                  <a:schemeClr val="tx1">
                    <a:lumMod val="85000"/>
                    <a:lumOff val="15000"/>
                  </a:schemeClr>
                </a:solidFill>
                <a:latin typeface="+mj-lt"/>
                <a:ea typeface="+mj-ea"/>
                <a:cs typeface="+mj-cs"/>
              </a:rPr>
            </a:br>
            <a:br>
              <a:rPr lang="en-US" sz="2200" i="1" kern="1200" spc="100" baseline="0" dirty="0">
                <a:solidFill>
                  <a:schemeClr val="tx1">
                    <a:lumMod val="85000"/>
                    <a:lumOff val="15000"/>
                  </a:schemeClr>
                </a:solidFill>
                <a:effectLst/>
                <a:latin typeface="+mj-lt"/>
                <a:ea typeface="+mj-ea"/>
                <a:cs typeface="+mj-cs"/>
              </a:rPr>
            </a:br>
            <a:br>
              <a:rPr lang="en-US" sz="1800" i="1" kern="1200" spc="100" baseline="0" dirty="0">
                <a:solidFill>
                  <a:schemeClr val="tx1">
                    <a:lumMod val="85000"/>
                    <a:lumOff val="15000"/>
                  </a:schemeClr>
                </a:solidFill>
                <a:latin typeface="+mj-lt"/>
                <a:ea typeface="+mj-ea"/>
                <a:cs typeface="+mj-cs"/>
              </a:rPr>
            </a:br>
            <a:br>
              <a:rPr lang="en-US" sz="1800" i="1" kern="1200" spc="100" baseline="0" dirty="0">
                <a:solidFill>
                  <a:schemeClr val="tx1">
                    <a:lumMod val="85000"/>
                    <a:lumOff val="15000"/>
                  </a:schemeClr>
                </a:solidFill>
                <a:latin typeface="+mj-lt"/>
                <a:ea typeface="+mj-ea"/>
                <a:cs typeface="+mj-cs"/>
              </a:rPr>
            </a:br>
            <a:endParaRPr lang="en-US" sz="1800" i="1" kern="1200" spc="100" baseline="0" dirty="0">
              <a:solidFill>
                <a:schemeClr val="tx1">
                  <a:lumMod val="85000"/>
                  <a:lumOff val="15000"/>
                </a:schemeClr>
              </a:solidFill>
              <a:latin typeface="+mj-lt"/>
              <a:ea typeface="+mj-ea"/>
              <a:cs typeface="+mj-cs"/>
            </a:endParaRPr>
          </a:p>
        </p:txBody>
      </p:sp>
      <p:sp>
        <p:nvSpPr>
          <p:cNvPr id="3" name="Text Placeholder 2">
            <a:extLst>
              <a:ext uri="{FF2B5EF4-FFF2-40B4-BE49-F238E27FC236}">
                <a16:creationId xmlns:a16="http://schemas.microsoft.com/office/drawing/2014/main" id="{21F8283B-3CF8-C9EB-B4F0-CAC7C1B60C0D}"/>
              </a:ext>
            </a:extLst>
          </p:cNvPr>
          <p:cNvSpPr>
            <a:spLocks noGrp="1"/>
          </p:cNvSpPr>
          <p:nvPr>
            <p:ph type="body" idx="1"/>
          </p:nvPr>
        </p:nvSpPr>
        <p:spPr>
          <a:xfrm>
            <a:off x="231494" y="576072"/>
            <a:ext cx="5335929" cy="704088"/>
          </a:xfrm>
        </p:spPr>
        <p:txBody>
          <a:bodyPr vert="horz" lIns="91440" tIns="45720" rIns="91440" bIns="45720" rtlCol="0">
            <a:normAutofit/>
          </a:bodyPr>
          <a:lstStyle/>
          <a:p>
            <a:pPr>
              <a:lnSpc>
                <a:spcPct val="100000"/>
              </a:lnSpc>
            </a:pPr>
            <a:r>
              <a:rPr lang="en-US" sz="2200" b="1" dirty="0">
                <a:solidFill>
                  <a:srgbClr val="00B050"/>
                </a:solidFill>
              </a:rPr>
              <a:t>Where is the factual finger pointing?</a:t>
            </a:r>
          </a:p>
          <a:p>
            <a:pPr>
              <a:lnSpc>
                <a:spcPct val="100000"/>
              </a:lnSpc>
            </a:pPr>
            <a:endParaRPr lang="en-US" sz="2200" dirty="0"/>
          </a:p>
        </p:txBody>
      </p:sp>
      <p:sp>
        <p:nvSpPr>
          <p:cNvPr id="4" name="TextBox 3">
            <a:extLst>
              <a:ext uri="{FF2B5EF4-FFF2-40B4-BE49-F238E27FC236}">
                <a16:creationId xmlns:a16="http://schemas.microsoft.com/office/drawing/2014/main" id="{2DE13868-3549-A04E-E4BA-790A487500A4}"/>
              </a:ext>
            </a:extLst>
          </p:cNvPr>
          <p:cNvSpPr txBox="1"/>
          <p:nvPr/>
        </p:nvSpPr>
        <p:spPr>
          <a:xfrm>
            <a:off x="486973" y="1385423"/>
            <a:ext cx="4632012" cy="2031325"/>
          </a:xfrm>
          <a:prstGeom prst="rect">
            <a:avLst/>
          </a:prstGeom>
          <a:noFill/>
        </p:spPr>
        <p:txBody>
          <a:bodyPr wrap="square" rtlCol="0">
            <a:spAutoFit/>
          </a:bodyPr>
          <a:lstStyle/>
          <a:p>
            <a:r>
              <a:rPr lang="en-GB" dirty="0"/>
              <a:t>On the balance of probabilities it is more likely than not that novel, industrial products, processes and substances and processes made by man are inherently high-risk and harmful to the public health, to workers to biodiversity and to the environment</a:t>
            </a:r>
          </a:p>
        </p:txBody>
      </p:sp>
    </p:spTree>
    <p:extLst>
      <p:ext uri="{BB962C8B-B14F-4D97-AF65-F5344CB8AC3E}">
        <p14:creationId xmlns:p14="http://schemas.microsoft.com/office/powerpoint/2010/main" val="623227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44840-6B8F-C35F-E416-C4E47D89ADD8}"/>
              </a:ext>
            </a:extLst>
          </p:cNvPr>
          <p:cNvSpPr>
            <a:spLocks noGrp="1"/>
          </p:cNvSpPr>
          <p:nvPr>
            <p:ph type="title"/>
          </p:nvPr>
        </p:nvSpPr>
        <p:spPr/>
        <p:txBody>
          <a:bodyPr>
            <a:normAutofit fontScale="90000"/>
          </a:bodyPr>
          <a:lstStyle/>
          <a:p>
            <a:r>
              <a:rPr lang="en-GB" dirty="0"/>
              <a:t>1. Failure of environmental law to understand the conditions that give rise to scientific uncertainty. Industrial novelty.</a:t>
            </a:r>
          </a:p>
        </p:txBody>
      </p:sp>
      <p:sp>
        <p:nvSpPr>
          <p:cNvPr id="3" name="Text Placeholder 2">
            <a:extLst>
              <a:ext uri="{FF2B5EF4-FFF2-40B4-BE49-F238E27FC236}">
                <a16:creationId xmlns:a16="http://schemas.microsoft.com/office/drawing/2014/main" id="{F1B365C0-DEAC-812E-9E87-27FFAF663FBC}"/>
              </a:ext>
            </a:extLst>
          </p:cNvPr>
          <p:cNvSpPr>
            <a:spLocks noGrp="1"/>
          </p:cNvSpPr>
          <p:nvPr>
            <p:ph type="body" idx="1"/>
          </p:nvPr>
        </p:nvSpPr>
        <p:spPr/>
        <p:txBody>
          <a:bodyPr/>
          <a:lstStyle/>
          <a:p>
            <a:r>
              <a:rPr lang="en-GB" dirty="0"/>
              <a:t>To conclude….</a:t>
            </a:r>
          </a:p>
        </p:txBody>
      </p:sp>
    </p:spTree>
    <p:extLst>
      <p:ext uri="{BB962C8B-B14F-4D97-AF65-F5344CB8AC3E}">
        <p14:creationId xmlns:p14="http://schemas.microsoft.com/office/powerpoint/2010/main" val="31546389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F9157-DCFF-81F2-9D37-131A7EF59D4D}"/>
              </a:ext>
            </a:extLst>
          </p:cNvPr>
          <p:cNvSpPr>
            <a:spLocks noGrp="1"/>
          </p:cNvSpPr>
          <p:nvPr>
            <p:ph type="title"/>
          </p:nvPr>
        </p:nvSpPr>
        <p:spPr/>
        <p:txBody>
          <a:bodyPr>
            <a:normAutofit fontScale="90000"/>
          </a:bodyPr>
          <a:lstStyle/>
          <a:p>
            <a:r>
              <a:rPr lang="en-GB" dirty="0"/>
              <a:t>2. Failure of environmental law to understand the inherent risk to the environment from novel, anthropogenic and industrial substances.</a:t>
            </a:r>
          </a:p>
        </p:txBody>
      </p:sp>
      <p:sp>
        <p:nvSpPr>
          <p:cNvPr id="3" name="Text Placeholder 2">
            <a:extLst>
              <a:ext uri="{FF2B5EF4-FFF2-40B4-BE49-F238E27FC236}">
                <a16:creationId xmlns:a16="http://schemas.microsoft.com/office/drawing/2014/main" id="{C20A7DF1-F5AE-3755-F3FF-B8074EFD746B}"/>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201367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53493-2C13-F541-1D7C-2AA5F976FE56}"/>
              </a:ext>
            </a:extLst>
          </p:cNvPr>
          <p:cNvSpPr>
            <a:spLocks noGrp="1"/>
          </p:cNvSpPr>
          <p:nvPr>
            <p:ph type="title"/>
          </p:nvPr>
        </p:nvSpPr>
        <p:spPr/>
        <p:txBody>
          <a:bodyPr/>
          <a:lstStyle/>
          <a:p>
            <a:r>
              <a:rPr lang="en-GB" dirty="0"/>
              <a:t>3. Failure to apply the precautionary principle as originally intended.</a:t>
            </a:r>
          </a:p>
        </p:txBody>
      </p:sp>
      <p:sp>
        <p:nvSpPr>
          <p:cNvPr id="3" name="Text Placeholder 2">
            <a:extLst>
              <a:ext uri="{FF2B5EF4-FFF2-40B4-BE49-F238E27FC236}">
                <a16:creationId xmlns:a16="http://schemas.microsoft.com/office/drawing/2014/main" id="{D48C3D19-3C9A-98F8-7F6B-AE075F722D2E}"/>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0482634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64FC0-C260-C093-B2D4-556A97C65188}"/>
              </a:ext>
            </a:extLst>
          </p:cNvPr>
          <p:cNvSpPr>
            <a:spLocks noGrp="1"/>
          </p:cNvSpPr>
          <p:nvPr>
            <p:ph type="title"/>
          </p:nvPr>
        </p:nvSpPr>
        <p:spPr/>
        <p:txBody>
          <a:bodyPr>
            <a:normAutofit fontScale="90000"/>
          </a:bodyPr>
          <a:lstStyle/>
          <a:p>
            <a:r>
              <a:rPr lang="en-GB" dirty="0"/>
              <a:t>4. Failure of environmental law to manage the risk of novel, industrial risks based on essential use principles only.</a:t>
            </a:r>
          </a:p>
        </p:txBody>
      </p:sp>
      <p:sp>
        <p:nvSpPr>
          <p:cNvPr id="3" name="Text Placeholder 2">
            <a:extLst>
              <a:ext uri="{FF2B5EF4-FFF2-40B4-BE49-F238E27FC236}">
                <a16:creationId xmlns:a16="http://schemas.microsoft.com/office/drawing/2014/main" id="{5A31F295-1DDF-B169-33F1-9B3AD1E973FF}"/>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6902383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Plastic pollution harms oxygen-producing bacteria">
            <a:extLst>
              <a:ext uri="{FF2B5EF4-FFF2-40B4-BE49-F238E27FC236}">
                <a16:creationId xmlns:a16="http://schemas.microsoft.com/office/drawing/2014/main" id="{168442A0-CF9A-71D4-3ACF-EE573CF14BF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857" b="19144"/>
          <a:stretch/>
        </p:blipFill>
        <p:spPr bwMode="auto">
          <a:xfrm>
            <a:off x="1" y="11585"/>
            <a:ext cx="12191999"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EDD5D40-4A97-F3D9-5120-F33234EB6DB3}"/>
              </a:ext>
            </a:extLst>
          </p:cNvPr>
          <p:cNvSpPr>
            <a:spLocks noGrp="1"/>
          </p:cNvSpPr>
          <p:nvPr>
            <p:ph type="title"/>
          </p:nvPr>
        </p:nvSpPr>
        <p:spPr>
          <a:xfrm>
            <a:off x="512758" y="2242595"/>
            <a:ext cx="5303520" cy="2984701"/>
          </a:xfrm>
        </p:spPr>
        <p:txBody>
          <a:bodyPr vert="horz" lIns="91440" tIns="45720" rIns="91440" bIns="45720" rtlCol="0" anchor="b">
            <a:normAutofit/>
          </a:bodyPr>
          <a:lstStyle/>
          <a:p>
            <a:r>
              <a:rPr lang="en-US" sz="2900" b="1" dirty="0">
                <a:solidFill>
                  <a:srgbClr val="FFFFFF"/>
                </a:solidFill>
              </a:rPr>
              <a:t>CLIMATE CHANGE, </a:t>
            </a:r>
            <a:br>
              <a:rPr lang="en-US" sz="2900" b="1" dirty="0">
                <a:solidFill>
                  <a:srgbClr val="FFFFFF"/>
                </a:solidFill>
              </a:rPr>
            </a:br>
            <a:r>
              <a:rPr lang="en-US" sz="2900" b="1" dirty="0">
                <a:solidFill>
                  <a:srgbClr val="FFFFFF"/>
                </a:solidFill>
              </a:rPr>
              <a:t>BIODVIERSITY LOSS,</a:t>
            </a:r>
            <a:br>
              <a:rPr lang="en-US" sz="2900" b="1" dirty="0">
                <a:solidFill>
                  <a:srgbClr val="FFFFFF"/>
                </a:solidFill>
              </a:rPr>
            </a:br>
            <a:r>
              <a:rPr lang="en-US" sz="2900" b="1" dirty="0">
                <a:solidFill>
                  <a:srgbClr val="FFFFFF"/>
                </a:solidFill>
              </a:rPr>
              <a:t>MICROPLASTICS</a:t>
            </a:r>
            <a:br>
              <a:rPr lang="en-US" sz="2900" b="1" dirty="0">
                <a:solidFill>
                  <a:srgbClr val="FFFFFF"/>
                </a:solidFill>
              </a:rPr>
            </a:br>
            <a:r>
              <a:rPr lang="en-US" sz="2900" b="1" dirty="0">
                <a:solidFill>
                  <a:srgbClr val="FFFFFF"/>
                </a:solidFill>
              </a:rPr>
              <a:t>GREAT PACIFIC GARBAGE PATCH </a:t>
            </a:r>
            <a:br>
              <a:rPr lang="en-US" sz="2900" b="1" dirty="0">
                <a:solidFill>
                  <a:srgbClr val="FFFFFF"/>
                </a:solidFill>
              </a:rPr>
            </a:br>
            <a:r>
              <a:rPr lang="en-US" sz="2900" b="1" dirty="0">
                <a:solidFill>
                  <a:srgbClr val="FFFFFF"/>
                </a:solidFill>
              </a:rPr>
              <a:t>AIR, SOIL, WATER POLLUTION</a:t>
            </a:r>
          </a:p>
        </p:txBody>
      </p:sp>
      <p:sp>
        <p:nvSpPr>
          <p:cNvPr id="3" name="Text Placeholder 2">
            <a:extLst>
              <a:ext uri="{FF2B5EF4-FFF2-40B4-BE49-F238E27FC236}">
                <a16:creationId xmlns:a16="http://schemas.microsoft.com/office/drawing/2014/main" id="{13C4267A-D27C-57A5-BFD3-8BF3FF25DD8F}"/>
              </a:ext>
            </a:extLst>
          </p:cNvPr>
          <p:cNvSpPr>
            <a:spLocks noGrp="1"/>
          </p:cNvSpPr>
          <p:nvPr>
            <p:ph type="body" idx="1"/>
          </p:nvPr>
        </p:nvSpPr>
        <p:spPr>
          <a:xfrm>
            <a:off x="556902" y="759785"/>
            <a:ext cx="5259376" cy="1318071"/>
          </a:xfrm>
        </p:spPr>
        <p:txBody>
          <a:bodyPr vert="horz" lIns="91440" tIns="45720" rIns="91440" bIns="45720" rtlCol="0">
            <a:normAutofit/>
          </a:bodyPr>
          <a:lstStyle/>
          <a:p>
            <a:pPr>
              <a:lnSpc>
                <a:spcPct val="100000"/>
              </a:lnSpc>
            </a:pPr>
            <a:r>
              <a:rPr lang="en-US" sz="2200" b="1" dirty="0">
                <a:solidFill>
                  <a:srgbClr val="FFFFFF"/>
                </a:solidFill>
              </a:rPr>
              <a:t>Result of fifty years of flawed environmental law </a:t>
            </a:r>
          </a:p>
        </p:txBody>
      </p:sp>
    </p:spTree>
    <p:extLst>
      <p:ext uri="{BB962C8B-B14F-4D97-AF65-F5344CB8AC3E}">
        <p14:creationId xmlns:p14="http://schemas.microsoft.com/office/powerpoint/2010/main" val="39943728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8000"/>
            <a:satMod val="170000"/>
          </a:schemeClr>
        </a:solidFill>
        <a:effectLst/>
      </p:bgPr>
    </p:bg>
    <p:spTree>
      <p:nvGrpSpPr>
        <p:cNvPr id="1" name=""/>
        <p:cNvGrpSpPr/>
        <p:nvPr/>
      </p:nvGrpSpPr>
      <p:grpSpPr>
        <a:xfrm>
          <a:off x="0" y="0"/>
          <a:ext cx="0" cy="0"/>
          <a:chOff x="0" y="0"/>
          <a:chExt cx="0" cy="0"/>
        </a:xfrm>
      </p:grpSpPr>
      <p:sp>
        <p:nvSpPr>
          <p:cNvPr id="11286" name="Freeform 6">
            <a:extLst>
              <a:ext uri="{FF2B5EF4-FFF2-40B4-BE49-F238E27FC236}">
                <a16:creationId xmlns:a16="http://schemas.microsoft.com/office/drawing/2014/main" id="{DD4C4B28-6B4B-4445-8535-F516D74E4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dirty="0"/>
          </a:p>
        </p:txBody>
      </p:sp>
      <p:cxnSp>
        <p:nvCxnSpPr>
          <p:cNvPr id="11288" name="Straight Connector 11287">
            <a:extLst>
              <a:ext uri="{FF2B5EF4-FFF2-40B4-BE49-F238E27FC236}">
                <a16:creationId xmlns:a16="http://schemas.microsoft.com/office/drawing/2014/main" id="{0CB1C732-7193-4253-8746-850D090A6B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8952" y="1280160"/>
            <a:ext cx="0" cy="557784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11290" name="Rectangle 11289">
            <a:extLst>
              <a:ext uri="{FF2B5EF4-FFF2-40B4-BE49-F238E27FC236}">
                <a16:creationId xmlns:a16="http://schemas.microsoft.com/office/drawing/2014/main" id="{55B419A7-F817-4767-8CCB-FB0E189C4A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268" name="Picture 4" descr="Plastic pollution harms oxygen-producing bacteria">
            <a:extLst>
              <a:ext uri="{FF2B5EF4-FFF2-40B4-BE49-F238E27FC236}">
                <a16:creationId xmlns:a16="http://schemas.microsoft.com/office/drawing/2014/main" id="{168442A0-CF9A-71D4-3ACF-EE573CF14BF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857" b="19144"/>
          <a:stretch/>
        </p:blipFill>
        <p:spPr bwMode="auto">
          <a:xfrm>
            <a:off x="1" y="11585"/>
            <a:ext cx="12191999" cy="6857990"/>
          </a:xfrm>
          <a:prstGeom prst="rect">
            <a:avLst/>
          </a:prstGeom>
          <a:noFill/>
          <a:extLst>
            <a:ext uri="{909E8E84-426E-40DD-AFC4-6F175D3DCCD1}">
              <a14:hiddenFill xmlns:a14="http://schemas.microsoft.com/office/drawing/2010/main">
                <a:solidFill>
                  <a:srgbClr val="FFFFFF"/>
                </a:solidFill>
              </a14:hiddenFill>
            </a:ext>
          </a:extLst>
        </p:spPr>
      </p:pic>
      <p:sp>
        <p:nvSpPr>
          <p:cNvPr id="11292" name="Rectangle 11291">
            <a:extLst>
              <a:ext uri="{FF2B5EF4-FFF2-40B4-BE49-F238E27FC236}">
                <a16:creationId xmlns:a16="http://schemas.microsoft.com/office/drawing/2014/main" id="{2B76CDF1-6A1E-445E-91B6-686D6C9178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60126" y="-1373875"/>
            <a:ext cx="6858000" cy="9605749"/>
          </a:xfrm>
          <a:prstGeom prst="rect">
            <a:avLst/>
          </a:prstGeom>
          <a:gradFill>
            <a:gsLst>
              <a:gs pos="100000">
                <a:srgbClr val="000000">
                  <a:alpha val="0"/>
                </a:srgbClr>
              </a:gs>
              <a:gs pos="0">
                <a:schemeClr val="tx1"/>
              </a:gs>
              <a:gs pos="0">
                <a:srgbClr val="000000">
                  <a:alpha val="7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EDD5D40-4A97-F3D9-5120-F33234EB6DB3}"/>
              </a:ext>
            </a:extLst>
          </p:cNvPr>
          <p:cNvSpPr>
            <a:spLocks noGrp="1"/>
          </p:cNvSpPr>
          <p:nvPr>
            <p:ph type="title"/>
          </p:nvPr>
        </p:nvSpPr>
        <p:spPr>
          <a:xfrm>
            <a:off x="6170624" y="1143000"/>
            <a:ext cx="5303520" cy="2984701"/>
          </a:xfrm>
        </p:spPr>
        <p:txBody>
          <a:bodyPr vert="horz" lIns="91440" tIns="45720" rIns="91440" bIns="45720" rtlCol="0" anchor="b">
            <a:normAutofit/>
          </a:bodyPr>
          <a:lstStyle/>
          <a:p>
            <a:r>
              <a:rPr lang="en-US" sz="2900" dirty="0">
                <a:solidFill>
                  <a:srgbClr val="FFFFFF"/>
                </a:solidFill>
              </a:rPr>
              <a:t>CLIMATE CHANGE, </a:t>
            </a:r>
            <a:br>
              <a:rPr lang="en-US" sz="2900" dirty="0">
                <a:solidFill>
                  <a:srgbClr val="FFFFFF"/>
                </a:solidFill>
              </a:rPr>
            </a:br>
            <a:r>
              <a:rPr lang="en-US" sz="2900" dirty="0">
                <a:solidFill>
                  <a:srgbClr val="FFFFFF"/>
                </a:solidFill>
              </a:rPr>
              <a:t>BIODVIERSITY LOSS,</a:t>
            </a:r>
            <a:br>
              <a:rPr lang="en-US" sz="2900" dirty="0">
                <a:solidFill>
                  <a:srgbClr val="FFFFFF"/>
                </a:solidFill>
              </a:rPr>
            </a:br>
            <a:r>
              <a:rPr lang="en-US" sz="2900" dirty="0">
                <a:solidFill>
                  <a:srgbClr val="FFFFFF"/>
                </a:solidFill>
              </a:rPr>
              <a:t>MICROPLASTICS</a:t>
            </a:r>
            <a:br>
              <a:rPr lang="en-US" sz="2900" dirty="0">
                <a:solidFill>
                  <a:srgbClr val="FFFFFF"/>
                </a:solidFill>
              </a:rPr>
            </a:br>
            <a:r>
              <a:rPr lang="en-US" sz="2900" dirty="0">
                <a:solidFill>
                  <a:srgbClr val="FFFFFF"/>
                </a:solidFill>
              </a:rPr>
              <a:t>GREAT PACIFIC GARBAGE PATCH </a:t>
            </a:r>
            <a:br>
              <a:rPr lang="en-US" sz="2900" dirty="0">
                <a:solidFill>
                  <a:srgbClr val="FFFFFF"/>
                </a:solidFill>
              </a:rPr>
            </a:br>
            <a:r>
              <a:rPr lang="en-US" sz="2900" dirty="0">
                <a:solidFill>
                  <a:srgbClr val="FFFFFF"/>
                </a:solidFill>
              </a:rPr>
              <a:t>AIR, SOIL, WATER POLLUTION</a:t>
            </a:r>
          </a:p>
        </p:txBody>
      </p:sp>
      <p:sp>
        <p:nvSpPr>
          <p:cNvPr id="3" name="Text Placeholder 2">
            <a:extLst>
              <a:ext uri="{FF2B5EF4-FFF2-40B4-BE49-F238E27FC236}">
                <a16:creationId xmlns:a16="http://schemas.microsoft.com/office/drawing/2014/main" id="{13C4267A-D27C-57A5-BFD3-8BF3FF25DD8F}"/>
              </a:ext>
            </a:extLst>
          </p:cNvPr>
          <p:cNvSpPr>
            <a:spLocks noGrp="1"/>
          </p:cNvSpPr>
          <p:nvPr>
            <p:ph type="body" idx="1"/>
          </p:nvPr>
        </p:nvSpPr>
        <p:spPr>
          <a:xfrm>
            <a:off x="6170624" y="4452109"/>
            <a:ext cx="5259376" cy="1318071"/>
          </a:xfrm>
        </p:spPr>
        <p:txBody>
          <a:bodyPr vert="horz" lIns="91440" tIns="45720" rIns="91440" bIns="45720" rtlCol="0">
            <a:normAutofit/>
          </a:bodyPr>
          <a:lstStyle/>
          <a:p>
            <a:pPr>
              <a:lnSpc>
                <a:spcPct val="100000"/>
              </a:lnSpc>
            </a:pPr>
            <a:r>
              <a:rPr lang="en-US" sz="2200" dirty="0">
                <a:solidFill>
                  <a:srgbClr val="FFFFFF"/>
                </a:solidFill>
              </a:rPr>
              <a:t>Fifty years of codified Environmental Law</a:t>
            </a:r>
          </a:p>
        </p:txBody>
      </p:sp>
      <p:cxnSp>
        <p:nvCxnSpPr>
          <p:cNvPr id="11294" name="Straight Connector 11293">
            <a:extLst>
              <a:ext uri="{FF2B5EF4-FFF2-40B4-BE49-F238E27FC236}">
                <a16:creationId xmlns:a16="http://schemas.microsoft.com/office/drawing/2014/main" id="{17726E8A-324C-4684-96F2-AFDDFB2F144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238864" y="4291242"/>
            <a:ext cx="521208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11296" name="Freeform 6">
            <a:extLst>
              <a:ext uri="{FF2B5EF4-FFF2-40B4-BE49-F238E27FC236}">
                <a16:creationId xmlns:a16="http://schemas.microsoft.com/office/drawing/2014/main" id="{7021D92D-08FF-45A6-9109-AC9462C7E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8152"/>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dirty="0"/>
          </a:p>
        </p:txBody>
      </p:sp>
    </p:spTree>
    <p:extLst>
      <p:ext uri="{BB962C8B-B14F-4D97-AF65-F5344CB8AC3E}">
        <p14:creationId xmlns:p14="http://schemas.microsoft.com/office/powerpoint/2010/main" val="6181515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49" name="Rectangle 1048">
            <a:extLst>
              <a:ext uri="{FF2B5EF4-FFF2-40B4-BE49-F238E27FC236}">
                <a16:creationId xmlns:a16="http://schemas.microsoft.com/office/drawing/2014/main" id="{C5176844-69C3-4F79-BE38-EA5BDDF4F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7FE2FAD-2252-DCBB-3142-E1AC2785C3CF}"/>
              </a:ext>
            </a:extLst>
          </p:cNvPr>
          <p:cNvSpPr>
            <a:spLocks noGrp="1"/>
          </p:cNvSpPr>
          <p:nvPr>
            <p:ph type="title"/>
          </p:nvPr>
        </p:nvSpPr>
        <p:spPr>
          <a:xfrm>
            <a:off x="758952" y="420625"/>
            <a:ext cx="10667998" cy="1326814"/>
          </a:xfrm>
        </p:spPr>
        <p:txBody>
          <a:bodyPr anchor="ctr">
            <a:normAutofit fontScale="90000"/>
          </a:bodyPr>
          <a:lstStyle/>
          <a:p>
            <a:br>
              <a:rPr lang="en-GB" sz="2900" dirty="0"/>
            </a:br>
            <a:br>
              <a:rPr lang="en-GB" sz="2900" dirty="0"/>
            </a:br>
            <a:r>
              <a:rPr lang="en-GB" sz="2900" dirty="0"/>
              <a:t>Did environmental law </a:t>
            </a:r>
            <a:r>
              <a:rPr lang="en-GB" sz="2900" b="1" dirty="0">
                <a:solidFill>
                  <a:srgbClr val="00B050"/>
                </a:solidFill>
              </a:rPr>
              <a:t>protect</a:t>
            </a:r>
            <a:r>
              <a:rPr lang="en-GB" sz="2900" dirty="0"/>
              <a:t> regions around Antwerp from the </a:t>
            </a:r>
            <a:r>
              <a:rPr lang="en-GB" sz="2900" b="1" dirty="0">
                <a:solidFill>
                  <a:srgbClr val="FF0000"/>
                </a:solidFill>
              </a:rPr>
              <a:t>risk of PFAS? </a:t>
            </a:r>
            <a:r>
              <a:rPr lang="en-GB" sz="2900" dirty="0"/>
              <a:t>Why was </a:t>
            </a:r>
            <a:r>
              <a:rPr lang="en-GB" sz="2900" b="1" dirty="0">
                <a:solidFill>
                  <a:srgbClr val="FF0000"/>
                </a:solidFill>
              </a:rPr>
              <a:t>the risk </a:t>
            </a:r>
            <a:r>
              <a:rPr lang="en-GB" sz="2900" dirty="0"/>
              <a:t>not </a:t>
            </a:r>
            <a:r>
              <a:rPr lang="en-GB" sz="2900" b="1" dirty="0">
                <a:solidFill>
                  <a:srgbClr val="00B050"/>
                </a:solidFill>
              </a:rPr>
              <a:t>prevented?</a:t>
            </a:r>
            <a:r>
              <a:rPr lang="en-GB" sz="2900" dirty="0"/>
              <a:t> Did regulators act w</a:t>
            </a:r>
            <a:r>
              <a:rPr lang="en-GB" sz="2900" b="1" dirty="0">
                <a:solidFill>
                  <a:srgbClr val="00B050"/>
                </a:solidFill>
              </a:rPr>
              <a:t>ith caution</a:t>
            </a:r>
            <a:r>
              <a:rPr lang="en-GB" sz="2900" dirty="0"/>
              <a:t>?</a:t>
            </a:r>
          </a:p>
        </p:txBody>
      </p:sp>
      <p:cxnSp>
        <p:nvCxnSpPr>
          <p:cNvPr id="1051" name="Straight Connector 1050">
            <a:extLst>
              <a:ext uri="{FF2B5EF4-FFF2-40B4-BE49-F238E27FC236}">
                <a16:creationId xmlns:a16="http://schemas.microsoft.com/office/drawing/2014/main" id="{4D5E13B1-3A31-47C7-8474-7A3DE60068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43888" y="1976039"/>
            <a:ext cx="10515600" cy="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1030" name="Picture 6" descr="No alarming results' found in food products in pollution scandal  investigations">
            <a:extLst>
              <a:ext uri="{FF2B5EF4-FFF2-40B4-BE49-F238E27FC236}">
                <a16:creationId xmlns:a16="http://schemas.microsoft.com/office/drawing/2014/main" id="{E67AA1E0-5177-A021-6A83-91A1E2E8BD9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265"/>
          <a:stretch/>
        </p:blipFill>
        <p:spPr bwMode="auto">
          <a:xfrm>
            <a:off x="20" y="2202302"/>
            <a:ext cx="7534635" cy="4670981"/>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AFFA9FF9-A7B4-93D1-0131-95D82E88A63C}"/>
              </a:ext>
            </a:extLst>
          </p:cNvPr>
          <p:cNvSpPr>
            <a:spLocks noGrp="1"/>
          </p:cNvSpPr>
          <p:nvPr>
            <p:ph idx="1"/>
          </p:nvPr>
        </p:nvSpPr>
        <p:spPr>
          <a:xfrm>
            <a:off x="7888666" y="2202302"/>
            <a:ext cx="3541205" cy="3579788"/>
          </a:xfrm>
        </p:spPr>
        <p:txBody>
          <a:bodyPr>
            <a:normAutofit/>
          </a:bodyPr>
          <a:lstStyle/>
          <a:p>
            <a:pPr marL="0" indent="0">
              <a:lnSpc>
                <a:spcPct val="100000"/>
              </a:lnSpc>
              <a:buNone/>
            </a:pPr>
            <a:endParaRPr lang="en-GB" sz="1600" dirty="0"/>
          </a:p>
          <a:p>
            <a:pPr marL="0" indent="0">
              <a:lnSpc>
                <a:spcPct val="100000"/>
              </a:lnSpc>
              <a:buNone/>
            </a:pPr>
            <a:endParaRPr lang="en-GB" sz="1600" dirty="0"/>
          </a:p>
          <a:p>
            <a:pPr marL="0" indent="0">
              <a:lnSpc>
                <a:spcPct val="100000"/>
              </a:lnSpc>
              <a:buNone/>
            </a:pPr>
            <a:r>
              <a:rPr lang="en-GB" sz="1600" b="1" dirty="0">
                <a:latin typeface="+mj-lt"/>
              </a:rPr>
              <a:t>THE VAST AMOUNT OF BELGIAN, DUTCH, EU, NORTH AMERICAN INDEED GLOBAL POLLUTION FROM </a:t>
            </a:r>
            <a:r>
              <a:rPr lang="en-GB" sz="1600" b="1" dirty="0">
                <a:solidFill>
                  <a:srgbClr val="FF0000"/>
                </a:solidFill>
                <a:latin typeface="+mj-lt"/>
              </a:rPr>
              <a:t>THIS ONE GROUP OF CHEMICALS ALONE </a:t>
            </a:r>
            <a:r>
              <a:rPr lang="en-GB" sz="1600" b="1" dirty="0">
                <a:latin typeface="+mj-lt"/>
              </a:rPr>
              <a:t>SUGGESTS ENVIRONMENTAL LAW IS FAILING TO PROTECT POPULATIONS FROM THROUGH PREVENTION AND CAUTION.</a:t>
            </a:r>
          </a:p>
          <a:p>
            <a:pPr marL="0" indent="0">
              <a:lnSpc>
                <a:spcPct val="100000"/>
              </a:lnSpc>
              <a:buNone/>
            </a:pPr>
            <a:endParaRPr lang="en-GB" sz="1600" b="1" dirty="0">
              <a:latin typeface="+mj-lt"/>
            </a:endParaRPr>
          </a:p>
          <a:p>
            <a:pPr marL="0" indent="0">
              <a:lnSpc>
                <a:spcPct val="100000"/>
              </a:lnSpc>
              <a:buNone/>
            </a:pPr>
            <a:r>
              <a:rPr lang="en-GB" sz="1600" b="1" i="1" dirty="0">
                <a:latin typeface="+mj-lt"/>
              </a:rPr>
              <a:t>WHY?</a:t>
            </a:r>
          </a:p>
        </p:txBody>
      </p:sp>
      <p:sp>
        <p:nvSpPr>
          <p:cNvPr id="1053" name="Freeform 6">
            <a:extLst>
              <a:ext uri="{FF2B5EF4-FFF2-40B4-BE49-F238E27FC236}">
                <a16:creationId xmlns:a16="http://schemas.microsoft.com/office/drawing/2014/main" id="{A101E513-AF74-4E9D-A31F-996642507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dirty="0"/>
          </a:p>
        </p:txBody>
      </p:sp>
    </p:spTree>
    <p:extLst>
      <p:ext uri="{BB962C8B-B14F-4D97-AF65-F5344CB8AC3E}">
        <p14:creationId xmlns:p14="http://schemas.microsoft.com/office/powerpoint/2010/main" val="34729459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8000"/>
            <a:satMod val="170000"/>
          </a:schemeClr>
        </a:solidFill>
        <a:effectLst/>
      </p:bgPr>
    </p:bg>
    <p:spTree>
      <p:nvGrpSpPr>
        <p:cNvPr id="1" name=""/>
        <p:cNvGrpSpPr/>
        <p:nvPr/>
      </p:nvGrpSpPr>
      <p:grpSpPr>
        <a:xfrm>
          <a:off x="0" y="0"/>
          <a:ext cx="0" cy="0"/>
          <a:chOff x="0" y="0"/>
          <a:chExt cx="0" cy="0"/>
        </a:xfrm>
      </p:grpSpPr>
      <p:sp>
        <p:nvSpPr>
          <p:cNvPr id="23" name="Freeform 6">
            <a:extLst>
              <a:ext uri="{FF2B5EF4-FFF2-40B4-BE49-F238E27FC236}">
                <a16:creationId xmlns:a16="http://schemas.microsoft.com/office/drawing/2014/main" id="{DD4C4B28-6B4B-4445-8535-F516D74E4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dirty="0"/>
          </a:p>
        </p:txBody>
      </p:sp>
      <p:cxnSp>
        <p:nvCxnSpPr>
          <p:cNvPr id="25" name="Straight Connector 24">
            <a:extLst>
              <a:ext uri="{FF2B5EF4-FFF2-40B4-BE49-F238E27FC236}">
                <a16:creationId xmlns:a16="http://schemas.microsoft.com/office/drawing/2014/main" id="{0CB1C732-7193-4253-8746-850D090A6B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8952" y="1280160"/>
            <a:ext cx="0" cy="557784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27" name="Rectangle 26">
            <a:extLst>
              <a:ext uri="{FF2B5EF4-FFF2-40B4-BE49-F238E27FC236}">
                <a16:creationId xmlns:a16="http://schemas.microsoft.com/office/drawing/2014/main" id="{55B419A7-F817-4767-8CCB-FB0E189C4A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dirt road in the woods&#10;&#10;Description automatically generated with low confidence">
            <a:extLst>
              <a:ext uri="{FF2B5EF4-FFF2-40B4-BE49-F238E27FC236}">
                <a16:creationId xmlns:a16="http://schemas.microsoft.com/office/drawing/2014/main" id="{667F0C34-BE6B-FF87-C5A5-1FBE47A3BF86}"/>
              </a:ext>
            </a:extLst>
          </p:cNvPr>
          <p:cNvPicPr>
            <a:picLocks noChangeAspect="1"/>
          </p:cNvPicPr>
          <p:nvPr/>
        </p:nvPicPr>
        <p:blipFill rotWithShape="1">
          <a:blip r:embed="rId2"/>
          <a:srcRect t="29077" b="28735"/>
          <a:stretch/>
        </p:blipFill>
        <p:spPr>
          <a:xfrm>
            <a:off x="1" y="10"/>
            <a:ext cx="12191999" cy="6857990"/>
          </a:xfrm>
          <a:prstGeom prst="rect">
            <a:avLst/>
          </a:prstGeom>
        </p:spPr>
      </p:pic>
      <p:sp>
        <p:nvSpPr>
          <p:cNvPr id="29" name="Rectangle 28">
            <a:extLst>
              <a:ext uri="{FF2B5EF4-FFF2-40B4-BE49-F238E27FC236}">
                <a16:creationId xmlns:a16="http://schemas.microsoft.com/office/drawing/2014/main" id="{E4398140-F067-40E9-892C-4DB04C70BC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44600" y="-1244600"/>
            <a:ext cx="6858000" cy="9347200"/>
          </a:xfrm>
          <a:prstGeom prst="rect">
            <a:avLst/>
          </a:prstGeom>
          <a:gradFill>
            <a:gsLst>
              <a:gs pos="100000">
                <a:srgbClr val="000000">
                  <a:alpha val="0"/>
                </a:srgbClr>
              </a:gs>
              <a:gs pos="0">
                <a:schemeClr val="tx1"/>
              </a:gs>
              <a:gs pos="0">
                <a:srgbClr val="000000">
                  <a:alpha val="7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2E5D58D-0950-514B-0CBD-58C913293CB1}"/>
              </a:ext>
            </a:extLst>
          </p:cNvPr>
          <p:cNvSpPr>
            <a:spLocks noGrp="1"/>
          </p:cNvSpPr>
          <p:nvPr>
            <p:ph type="title"/>
          </p:nvPr>
        </p:nvSpPr>
        <p:spPr>
          <a:xfrm>
            <a:off x="758952" y="1143000"/>
            <a:ext cx="4572000" cy="2984701"/>
          </a:xfrm>
        </p:spPr>
        <p:txBody>
          <a:bodyPr vert="horz" lIns="91440" tIns="45720" rIns="91440" bIns="45720" rtlCol="0" anchor="b">
            <a:normAutofit/>
          </a:bodyPr>
          <a:lstStyle/>
          <a:p>
            <a:r>
              <a:rPr lang="en-US" sz="2400" dirty="0">
                <a:solidFill>
                  <a:srgbClr val="FFFFFF"/>
                </a:solidFill>
              </a:rPr>
              <a:t>What lies around the corner?</a:t>
            </a:r>
            <a:br>
              <a:rPr lang="en-US" sz="2400" dirty="0">
                <a:solidFill>
                  <a:srgbClr val="FFFFFF"/>
                </a:solidFill>
              </a:rPr>
            </a:br>
            <a:r>
              <a:rPr lang="en-US" sz="2400" dirty="0">
                <a:solidFill>
                  <a:srgbClr val="FFFFFF"/>
                </a:solidFill>
              </a:rPr>
              <a:t>Did the defendant foresee the harm? Was the defendant able to prevent it? Should they have prevented it? </a:t>
            </a:r>
            <a:br>
              <a:rPr lang="en-US" sz="2400" dirty="0">
                <a:solidFill>
                  <a:srgbClr val="FFFFFF"/>
                </a:solidFill>
              </a:rPr>
            </a:br>
            <a:r>
              <a:rPr lang="en-US" sz="2400" dirty="0">
                <a:solidFill>
                  <a:srgbClr val="FFFFFF"/>
                </a:solidFill>
              </a:rPr>
              <a:t>Did the defendant take sufficient measures to protect the claimant(s)?</a:t>
            </a:r>
          </a:p>
        </p:txBody>
      </p:sp>
      <p:sp>
        <p:nvSpPr>
          <p:cNvPr id="3" name="Text Placeholder 2">
            <a:extLst>
              <a:ext uri="{FF2B5EF4-FFF2-40B4-BE49-F238E27FC236}">
                <a16:creationId xmlns:a16="http://schemas.microsoft.com/office/drawing/2014/main" id="{212BF12E-FE9D-45DC-344F-B4FB259C834E}"/>
              </a:ext>
            </a:extLst>
          </p:cNvPr>
          <p:cNvSpPr>
            <a:spLocks noGrp="1"/>
          </p:cNvSpPr>
          <p:nvPr>
            <p:ph type="body" idx="1"/>
          </p:nvPr>
        </p:nvSpPr>
        <p:spPr>
          <a:xfrm>
            <a:off x="758952" y="4452109"/>
            <a:ext cx="4571999" cy="1318071"/>
          </a:xfrm>
        </p:spPr>
        <p:txBody>
          <a:bodyPr vert="horz" lIns="91440" tIns="45720" rIns="91440" bIns="45720" rtlCol="0">
            <a:normAutofit/>
          </a:bodyPr>
          <a:lstStyle/>
          <a:p>
            <a:pPr>
              <a:lnSpc>
                <a:spcPct val="100000"/>
              </a:lnSpc>
            </a:pPr>
            <a:r>
              <a:rPr lang="en-US" sz="2200" dirty="0">
                <a:solidFill>
                  <a:srgbClr val="FFFFFF"/>
                </a:solidFill>
              </a:rPr>
              <a:t>THE IMPORTANCE OF FORESEEABILITY TO ENVIRONMENTAL LAW</a:t>
            </a:r>
          </a:p>
        </p:txBody>
      </p:sp>
      <p:cxnSp>
        <p:nvCxnSpPr>
          <p:cNvPr id="31" name="Straight Connector 30">
            <a:extLst>
              <a:ext uri="{FF2B5EF4-FFF2-40B4-BE49-F238E27FC236}">
                <a16:creationId xmlns:a16="http://schemas.microsoft.com/office/drawing/2014/main" id="{17726E8A-324C-4684-96F2-AFDDFB2F144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58952" y="4291242"/>
            <a:ext cx="457200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33" name="Freeform 6">
            <a:extLst>
              <a:ext uri="{FF2B5EF4-FFF2-40B4-BE49-F238E27FC236}">
                <a16:creationId xmlns:a16="http://schemas.microsoft.com/office/drawing/2014/main" id="{7021D92D-08FF-45A6-9109-AC9462C7E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8152"/>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dirty="0"/>
          </a:p>
        </p:txBody>
      </p:sp>
      <p:sp>
        <p:nvSpPr>
          <p:cNvPr id="6" name="AutoShape 6">
            <a:extLst>
              <a:ext uri="{FF2B5EF4-FFF2-40B4-BE49-F238E27FC236}">
                <a16:creationId xmlns:a16="http://schemas.microsoft.com/office/drawing/2014/main" id="{E7E4E836-D110-5875-EC33-F856E3B5FE5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Tree>
    <p:extLst>
      <p:ext uri="{BB962C8B-B14F-4D97-AF65-F5344CB8AC3E}">
        <p14:creationId xmlns:p14="http://schemas.microsoft.com/office/powerpoint/2010/main" val="33589160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What Are the Consequences of Burning Fossil Fuels?">
            <a:extLst>
              <a:ext uri="{FF2B5EF4-FFF2-40B4-BE49-F238E27FC236}">
                <a16:creationId xmlns:a16="http://schemas.microsoft.com/office/drawing/2014/main" id="{50643797-85C5-799C-5866-E7A94A102692}"/>
              </a:ext>
            </a:extLst>
          </p:cNvPr>
          <p:cNvPicPr>
            <a:picLocks noChangeAspect="1" noChangeArrowheads="1"/>
          </p:cNvPicPr>
          <p:nvPr/>
        </p:nvPicPr>
        <p:blipFill>
          <a:blip r:embed="rId2">
            <a:alphaModFix amt="50000"/>
            <a:extLst>
              <a:ext uri="{28A0092B-C50C-407E-A947-70E740481C1C}">
                <a14:useLocalDpi xmlns:a14="http://schemas.microsoft.com/office/drawing/2010/main" val="0"/>
              </a:ext>
            </a:extLst>
          </a:blip>
          <a:srcRect/>
          <a:stretch>
            <a:fillRect/>
          </a:stretch>
        </p:blipFill>
        <p:spPr bwMode="auto">
          <a:xfrm>
            <a:off x="0" y="370389"/>
            <a:ext cx="12192000" cy="686378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0780BB2-C6E1-9FA7-1320-17668B13746C}"/>
              </a:ext>
            </a:extLst>
          </p:cNvPr>
          <p:cNvSpPr>
            <a:spLocks noGrp="1"/>
          </p:cNvSpPr>
          <p:nvPr>
            <p:ph type="title"/>
          </p:nvPr>
        </p:nvSpPr>
        <p:spPr/>
        <p:txBody>
          <a:bodyPr>
            <a:normAutofit fontScale="90000"/>
          </a:bodyPr>
          <a:lstStyle/>
          <a:p>
            <a:r>
              <a:rPr lang="en-GB" sz="4000" dirty="0"/>
              <a:t>The claims discussed in the case of radium      are similar to every single novel, Anthropogenic product, process or substance that has led to significant environmental and public health harm: </a:t>
            </a:r>
            <a:br>
              <a:rPr lang="en-GB" sz="4000" dirty="0"/>
            </a:br>
            <a:r>
              <a:rPr lang="en-GB" sz="4000" dirty="0"/>
              <a:t>PFAS, DDT, aldrin, fluorocarbons, endocrine disruptors, burning of fossil fuels… </a:t>
            </a:r>
          </a:p>
        </p:txBody>
      </p:sp>
      <p:sp>
        <p:nvSpPr>
          <p:cNvPr id="3" name="Text Placeholder 2">
            <a:extLst>
              <a:ext uri="{FF2B5EF4-FFF2-40B4-BE49-F238E27FC236}">
                <a16:creationId xmlns:a16="http://schemas.microsoft.com/office/drawing/2014/main" id="{4853FCBA-6AC3-6F27-1AE1-29715034F12C}"/>
              </a:ext>
            </a:extLst>
          </p:cNvPr>
          <p:cNvSpPr>
            <a:spLocks noGrp="1"/>
          </p:cNvSpPr>
          <p:nvPr>
            <p:ph type="body" idx="1"/>
          </p:nvPr>
        </p:nvSpPr>
        <p:spPr/>
        <p:txBody>
          <a:bodyPr/>
          <a:lstStyle/>
          <a:p>
            <a:r>
              <a:rPr lang="en-GB" dirty="0"/>
              <a:t>Bear in mind …</a:t>
            </a:r>
          </a:p>
        </p:txBody>
      </p:sp>
      <p:pic>
        <p:nvPicPr>
          <p:cNvPr id="6" name="Graphic 5" descr="Arrow Down with solid fill">
            <a:extLst>
              <a:ext uri="{FF2B5EF4-FFF2-40B4-BE49-F238E27FC236}">
                <a16:creationId xmlns:a16="http://schemas.microsoft.com/office/drawing/2014/main" id="{BCD2B491-EA86-226C-80AA-FA2621362B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63964" y="2414016"/>
            <a:ext cx="518932" cy="518932"/>
          </a:xfrm>
          <a:prstGeom prst="rect">
            <a:avLst/>
          </a:prstGeom>
        </p:spPr>
      </p:pic>
    </p:spTree>
    <p:extLst>
      <p:ext uri="{BB962C8B-B14F-4D97-AF65-F5344CB8AC3E}">
        <p14:creationId xmlns:p14="http://schemas.microsoft.com/office/powerpoint/2010/main" val="35884196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8000"/>
            <a:satMod val="170000"/>
          </a:schemeClr>
        </a:solidFill>
        <a:effectLst/>
      </p:bgPr>
    </p:bg>
    <p:spTree>
      <p:nvGrpSpPr>
        <p:cNvPr id="1" name=""/>
        <p:cNvGrpSpPr/>
        <p:nvPr/>
      </p:nvGrpSpPr>
      <p:grpSpPr>
        <a:xfrm>
          <a:off x="0" y="0"/>
          <a:ext cx="0" cy="0"/>
          <a:chOff x="0" y="0"/>
          <a:chExt cx="0" cy="0"/>
        </a:xfrm>
      </p:grpSpPr>
      <p:sp>
        <p:nvSpPr>
          <p:cNvPr id="6163" name="Freeform 6">
            <a:extLst>
              <a:ext uri="{FF2B5EF4-FFF2-40B4-BE49-F238E27FC236}">
                <a16:creationId xmlns:a16="http://schemas.microsoft.com/office/drawing/2014/main" id="{DD4C4B28-6B4B-4445-8535-F516D74E4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dirty="0"/>
          </a:p>
        </p:txBody>
      </p:sp>
      <p:cxnSp>
        <p:nvCxnSpPr>
          <p:cNvPr id="6164" name="Straight Connector 6152">
            <a:extLst>
              <a:ext uri="{FF2B5EF4-FFF2-40B4-BE49-F238E27FC236}">
                <a16:creationId xmlns:a16="http://schemas.microsoft.com/office/drawing/2014/main" id="{0CB1C732-7193-4253-8746-850D090A6B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8952" y="1280160"/>
            <a:ext cx="0" cy="557784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6165" name="Rectangle 6154">
            <a:extLst>
              <a:ext uri="{FF2B5EF4-FFF2-40B4-BE49-F238E27FC236}">
                <a16:creationId xmlns:a16="http://schemas.microsoft.com/office/drawing/2014/main" id="{55B419A7-F817-4767-8CCB-FB0E189C4A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46" name="Picture 2" descr="February 4, 1936 Undark – Today in History">
            <a:extLst>
              <a:ext uri="{FF2B5EF4-FFF2-40B4-BE49-F238E27FC236}">
                <a16:creationId xmlns:a16="http://schemas.microsoft.com/office/drawing/2014/main" id="{0878D21F-048D-D372-5905-DCC4E45F61E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2857"/>
          <a:stretch/>
        </p:blipFill>
        <p:spPr bwMode="auto">
          <a:xfrm>
            <a:off x="1" y="10"/>
            <a:ext cx="12191999" cy="6857990"/>
          </a:xfrm>
          <a:prstGeom prst="rect">
            <a:avLst/>
          </a:prstGeom>
          <a:noFill/>
          <a:extLst>
            <a:ext uri="{909E8E84-426E-40DD-AFC4-6F175D3DCCD1}">
              <a14:hiddenFill xmlns:a14="http://schemas.microsoft.com/office/drawing/2010/main">
                <a:solidFill>
                  <a:srgbClr val="FFFFFF"/>
                </a:solidFill>
              </a14:hiddenFill>
            </a:ext>
          </a:extLst>
        </p:spPr>
      </p:pic>
      <p:sp>
        <p:nvSpPr>
          <p:cNvPr id="6166" name="Rectangle 6156">
            <a:extLst>
              <a:ext uri="{FF2B5EF4-FFF2-40B4-BE49-F238E27FC236}">
                <a16:creationId xmlns:a16="http://schemas.microsoft.com/office/drawing/2014/main" id="{E4398140-F067-40E9-892C-4DB04C70BC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44600" y="-1244600"/>
            <a:ext cx="6858000" cy="9347200"/>
          </a:xfrm>
          <a:prstGeom prst="rect">
            <a:avLst/>
          </a:prstGeom>
          <a:gradFill>
            <a:gsLst>
              <a:gs pos="100000">
                <a:srgbClr val="000000">
                  <a:alpha val="0"/>
                </a:srgbClr>
              </a:gs>
              <a:gs pos="0">
                <a:schemeClr val="tx1"/>
              </a:gs>
              <a:gs pos="0">
                <a:srgbClr val="000000">
                  <a:alpha val="7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40149EA-81B1-2B76-0DA2-5CD3807C1E59}"/>
              </a:ext>
            </a:extLst>
          </p:cNvPr>
          <p:cNvSpPr>
            <a:spLocks noGrp="1"/>
          </p:cNvSpPr>
          <p:nvPr>
            <p:ph type="title"/>
          </p:nvPr>
        </p:nvSpPr>
        <p:spPr>
          <a:xfrm>
            <a:off x="758952" y="1143000"/>
            <a:ext cx="4572000" cy="2984701"/>
          </a:xfrm>
        </p:spPr>
        <p:txBody>
          <a:bodyPr vert="horz" lIns="91440" tIns="45720" rIns="91440" bIns="45720" rtlCol="0" anchor="b">
            <a:normAutofit/>
          </a:bodyPr>
          <a:lstStyle/>
          <a:p>
            <a:r>
              <a:rPr lang="en-US" sz="4200" dirty="0">
                <a:solidFill>
                  <a:srgbClr val="FFFFFF"/>
                </a:solidFill>
              </a:rPr>
              <a:t>The Enlightening case of Undark: The UNFORESEEABLE danger of radium.</a:t>
            </a:r>
            <a:br>
              <a:rPr lang="en-US" sz="4200" dirty="0">
                <a:solidFill>
                  <a:srgbClr val="FFFFFF"/>
                </a:solidFill>
              </a:rPr>
            </a:br>
            <a:endParaRPr lang="en-US" sz="4200" dirty="0">
              <a:solidFill>
                <a:srgbClr val="FFFFFF"/>
              </a:solidFill>
            </a:endParaRPr>
          </a:p>
        </p:txBody>
      </p:sp>
      <p:sp>
        <p:nvSpPr>
          <p:cNvPr id="3" name="Text Placeholder 2">
            <a:extLst>
              <a:ext uri="{FF2B5EF4-FFF2-40B4-BE49-F238E27FC236}">
                <a16:creationId xmlns:a16="http://schemas.microsoft.com/office/drawing/2014/main" id="{691E8BD6-4670-9D61-7019-ED88A49DBA2A}"/>
              </a:ext>
            </a:extLst>
          </p:cNvPr>
          <p:cNvSpPr>
            <a:spLocks noGrp="1"/>
          </p:cNvSpPr>
          <p:nvPr>
            <p:ph type="body" idx="1"/>
          </p:nvPr>
        </p:nvSpPr>
        <p:spPr>
          <a:xfrm>
            <a:off x="758952" y="4452109"/>
            <a:ext cx="4571999" cy="1318071"/>
          </a:xfrm>
        </p:spPr>
        <p:txBody>
          <a:bodyPr vert="horz" lIns="91440" tIns="45720" rIns="91440" bIns="45720" rtlCol="0">
            <a:normAutofit/>
          </a:bodyPr>
          <a:lstStyle/>
          <a:p>
            <a:pPr>
              <a:lnSpc>
                <a:spcPct val="100000"/>
              </a:lnSpc>
            </a:pPr>
            <a:r>
              <a:rPr lang="en-US" sz="2200" dirty="0">
                <a:solidFill>
                  <a:srgbClr val="FFFFFF"/>
                </a:solidFill>
                <a:effectLst/>
              </a:rPr>
              <a:t>La Porte v United States Radium Corporation, 13 F, 263 (D.N.J.) 1935 Fae. (La Porte). </a:t>
            </a:r>
          </a:p>
        </p:txBody>
      </p:sp>
      <p:cxnSp>
        <p:nvCxnSpPr>
          <p:cNvPr id="6167" name="Straight Connector 6158">
            <a:extLst>
              <a:ext uri="{FF2B5EF4-FFF2-40B4-BE49-F238E27FC236}">
                <a16:creationId xmlns:a16="http://schemas.microsoft.com/office/drawing/2014/main" id="{17726E8A-324C-4684-96F2-AFDDFB2F144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58952" y="4291242"/>
            <a:ext cx="457200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6168" name="Freeform 6">
            <a:extLst>
              <a:ext uri="{FF2B5EF4-FFF2-40B4-BE49-F238E27FC236}">
                <a16:creationId xmlns:a16="http://schemas.microsoft.com/office/drawing/2014/main" id="{7021D92D-08FF-45A6-9109-AC9462C7E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8152"/>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dirty="0"/>
          </a:p>
        </p:txBody>
      </p:sp>
    </p:spTree>
    <p:extLst>
      <p:ext uri="{BB962C8B-B14F-4D97-AF65-F5344CB8AC3E}">
        <p14:creationId xmlns:p14="http://schemas.microsoft.com/office/powerpoint/2010/main" val="42646546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5129" name="Rectangle 5128">
            <a:extLst>
              <a:ext uri="{FF2B5EF4-FFF2-40B4-BE49-F238E27FC236}">
                <a16:creationId xmlns:a16="http://schemas.microsoft.com/office/drawing/2014/main" id="{C5176844-69C3-4F79-BE38-EA5BDDF4F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3D27EEF-FEFA-ECF2-1A24-682F7E4763F0}"/>
              </a:ext>
            </a:extLst>
          </p:cNvPr>
          <p:cNvSpPr>
            <a:spLocks noGrp="1"/>
          </p:cNvSpPr>
          <p:nvPr>
            <p:ph type="title"/>
          </p:nvPr>
        </p:nvSpPr>
        <p:spPr>
          <a:xfrm>
            <a:off x="758952" y="758951"/>
            <a:ext cx="4782039" cy="1966747"/>
          </a:xfrm>
        </p:spPr>
        <p:txBody>
          <a:bodyPr anchor="ctr">
            <a:normAutofit/>
          </a:bodyPr>
          <a:lstStyle/>
          <a:p>
            <a:r>
              <a:rPr lang="en-GB" sz="4000" dirty="0"/>
              <a:t>United States Radium Corporation, 1921</a:t>
            </a:r>
            <a:br>
              <a:rPr lang="en-GB" sz="4000" dirty="0"/>
            </a:br>
            <a:r>
              <a:rPr lang="en-GB" sz="4000" dirty="0"/>
              <a:t>THREE CLAIMS</a:t>
            </a:r>
          </a:p>
        </p:txBody>
      </p:sp>
      <p:cxnSp>
        <p:nvCxnSpPr>
          <p:cNvPr id="5131" name="Straight Connector 5130">
            <a:extLst>
              <a:ext uri="{FF2B5EF4-FFF2-40B4-BE49-F238E27FC236}">
                <a16:creationId xmlns:a16="http://schemas.microsoft.com/office/drawing/2014/main" id="{AEF97C72-3F89-4F0A-9629-01818B389C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8503" y="2954301"/>
            <a:ext cx="4754880" cy="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5126" name="Content Placeholder 5125">
            <a:extLst>
              <a:ext uri="{FF2B5EF4-FFF2-40B4-BE49-F238E27FC236}">
                <a16:creationId xmlns:a16="http://schemas.microsoft.com/office/drawing/2014/main" id="{0B3A8501-AC9F-A61E-4C0C-884F16EB97B7}"/>
              </a:ext>
            </a:extLst>
          </p:cNvPr>
          <p:cNvSpPr>
            <a:spLocks noGrp="1"/>
          </p:cNvSpPr>
          <p:nvPr>
            <p:ph idx="1"/>
          </p:nvPr>
        </p:nvSpPr>
        <p:spPr>
          <a:xfrm>
            <a:off x="758825" y="3161684"/>
            <a:ext cx="5121113" cy="2620405"/>
          </a:xfrm>
        </p:spPr>
        <p:txBody>
          <a:bodyPr>
            <a:noAutofit/>
          </a:bodyPr>
          <a:lstStyle/>
          <a:p>
            <a:pPr marL="0" indent="0">
              <a:buNone/>
            </a:pPr>
            <a:r>
              <a:rPr lang="en-GB" sz="1800" b="1" u="sng" dirty="0">
                <a:solidFill>
                  <a:schemeClr val="tx2">
                    <a:lumMod val="75000"/>
                    <a:lumOff val="25000"/>
                  </a:schemeClr>
                </a:solidFill>
                <a:effectLst/>
                <a:latin typeface="Andale Mono" panose="020B0509000000000004" pitchFamily="49" charset="0"/>
              </a:rPr>
              <a:t>Claim 1: Novelty</a:t>
            </a:r>
          </a:p>
          <a:p>
            <a:pPr marL="0" indent="0">
              <a:buNone/>
            </a:pPr>
            <a:r>
              <a:rPr lang="en-GB" sz="1800" b="1" i="1" dirty="0">
                <a:solidFill>
                  <a:schemeClr val="tx2">
                    <a:lumMod val="75000"/>
                    <a:lumOff val="25000"/>
                  </a:schemeClr>
                </a:solidFill>
                <a:latin typeface="TimesNewRomanPS"/>
              </a:rPr>
              <a:t>“</a:t>
            </a:r>
            <a:r>
              <a:rPr lang="en-GB" sz="1800" b="1" i="1" dirty="0">
                <a:solidFill>
                  <a:schemeClr val="tx2">
                    <a:lumMod val="75000"/>
                    <a:lumOff val="25000"/>
                  </a:schemeClr>
                </a:solidFill>
                <a:effectLst/>
                <a:latin typeface="TimesNewRomanPS"/>
              </a:rPr>
              <a:t>Twenty-three years ago radium was unknown.”</a:t>
            </a:r>
          </a:p>
          <a:p>
            <a:pPr marL="0" indent="0">
              <a:buNone/>
            </a:pPr>
            <a:r>
              <a:rPr lang="en-GB" sz="1800" b="1" u="sng" dirty="0">
                <a:solidFill>
                  <a:schemeClr val="tx2">
                    <a:lumMod val="50000"/>
                    <a:lumOff val="50000"/>
                  </a:schemeClr>
                </a:solidFill>
                <a:effectLst/>
                <a:latin typeface="Andale Mono" panose="020B0509000000000004" pitchFamily="49" charset="0"/>
              </a:rPr>
              <a:t>Claim 2: </a:t>
            </a:r>
            <a:r>
              <a:rPr lang="en-GB" sz="1800" b="1" u="sng" dirty="0">
                <a:solidFill>
                  <a:schemeClr val="tx2">
                    <a:lumMod val="50000"/>
                    <a:lumOff val="50000"/>
                  </a:schemeClr>
                </a:solidFill>
                <a:latin typeface="Andale Mono" panose="020B0509000000000004" pitchFamily="49" charset="0"/>
              </a:rPr>
              <a:t>Scientific certainty</a:t>
            </a:r>
          </a:p>
          <a:p>
            <a:pPr marL="0" indent="0">
              <a:buNone/>
            </a:pPr>
            <a:r>
              <a:rPr lang="en-GB" sz="1800" b="1" i="1" dirty="0">
                <a:solidFill>
                  <a:schemeClr val="tx2">
                    <a:lumMod val="50000"/>
                    <a:lumOff val="50000"/>
                  </a:schemeClr>
                </a:solidFill>
                <a:effectLst/>
                <a:latin typeface="TimesNewRomanPS"/>
              </a:rPr>
              <a:t>“Today, thanks to constant laboratory work, the power of this most unusual of elements is at your disposal.”</a:t>
            </a:r>
          </a:p>
          <a:p>
            <a:pPr marL="0" indent="0">
              <a:buNone/>
            </a:pPr>
            <a:r>
              <a:rPr lang="en-GB" sz="1800" b="1" u="sng" dirty="0">
                <a:solidFill>
                  <a:schemeClr val="accent6">
                    <a:lumMod val="75000"/>
                  </a:schemeClr>
                </a:solidFill>
                <a:effectLst/>
                <a:latin typeface="Andale Mono" panose="020B0509000000000004" pitchFamily="49" charset="0"/>
              </a:rPr>
              <a:t>Claim 3: Safety</a:t>
            </a:r>
          </a:p>
          <a:p>
            <a:pPr marL="0" indent="0">
              <a:buNone/>
            </a:pPr>
            <a:r>
              <a:rPr lang="en-GB" sz="1800" b="1" i="1" dirty="0">
                <a:solidFill>
                  <a:schemeClr val="accent6">
                    <a:lumMod val="75000"/>
                  </a:schemeClr>
                </a:solidFill>
                <a:effectLst/>
                <a:latin typeface="TimesNewRomanPS"/>
              </a:rPr>
              <a:t>“Through the medium of Undark, radium serves you safely and surely.”</a:t>
            </a:r>
            <a:endParaRPr lang="en-US" sz="1800" dirty="0"/>
          </a:p>
        </p:txBody>
      </p:sp>
      <p:pic>
        <p:nvPicPr>
          <p:cNvPr id="5122" name="Picture 2" descr="Undark - Wikipedia">
            <a:extLst>
              <a:ext uri="{FF2B5EF4-FFF2-40B4-BE49-F238E27FC236}">
                <a16:creationId xmlns:a16="http://schemas.microsoft.com/office/drawing/2014/main" id="{3B771B49-A294-7A75-5147-20938C9AFFA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22937"/>
          <a:stretch/>
        </p:blipFill>
        <p:spPr bwMode="auto">
          <a:xfrm>
            <a:off x="6096000" y="10"/>
            <a:ext cx="6095998" cy="6857990"/>
          </a:xfrm>
          <a:prstGeom prst="rect">
            <a:avLst/>
          </a:prstGeom>
          <a:noFill/>
          <a:extLst>
            <a:ext uri="{909E8E84-426E-40DD-AFC4-6F175D3DCCD1}">
              <a14:hiddenFill xmlns:a14="http://schemas.microsoft.com/office/drawing/2010/main">
                <a:solidFill>
                  <a:srgbClr val="FFFFFF"/>
                </a:solidFill>
              </a14:hiddenFill>
            </a:ext>
          </a:extLst>
        </p:spPr>
      </p:pic>
      <p:sp>
        <p:nvSpPr>
          <p:cNvPr id="5133" name="Freeform 6">
            <a:extLst>
              <a:ext uri="{FF2B5EF4-FFF2-40B4-BE49-F238E27FC236}">
                <a16:creationId xmlns:a16="http://schemas.microsoft.com/office/drawing/2014/main" id="{A101E513-AF74-4E9D-A31F-996642507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dirty="0"/>
          </a:p>
        </p:txBody>
      </p:sp>
    </p:spTree>
    <p:extLst>
      <p:ext uri="{BB962C8B-B14F-4D97-AF65-F5344CB8AC3E}">
        <p14:creationId xmlns:p14="http://schemas.microsoft.com/office/powerpoint/2010/main" val="3626099737"/>
      </p:ext>
    </p:extLst>
  </p:cSld>
  <p:clrMapOvr>
    <a:masterClrMapping/>
  </p:clrMapOvr>
</p:sld>
</file>

<file path=ppt/theme/theme1.xml><?xml version="1.0" encoding="utf-8"?>
<a:theme xmlns:a="http://schemas.openxmlformats.org/drawingml/2006/main" name="HeadlinesVTI">
  <a:themeElements>
    <a:clrScheme name="AnalogousFromDarkSeedLeftStep">
      <a:dk1>
        <a:srgbClr val="000000"/>
      </a:dk1>
      <a:lt1>
        <a:srgbClr val="FFFFFF"/>
      </a:lt1>
      <a:dk2>
        <a:srgbClr val="171735"/>
      </a:dk2>
      <a:lt2>
        <a:srgbClr val="F0F3F1"/>
      </a:lt2>
      <a:accent1>
        <a:srgbClr val="C34DA3"/>
      </a:accent1>
      <a:accent2>
        <a:srgbClr val="A03BB1"/>
      </a:accent2>
      <a:accent3>
        <a:srgbClr val="814DC3"/>
      </a:accent3>
      <a:accent4>
        <a:srgbClr val="413EB3"/>
      </a:accent4>
      <a:accent5>
        <a:srgbClr val="4D7BC3"/>
      </a:accent5>
      <a:accent6>
        <a:srgbClr val="3B9BB1"/>
      </a:accent6>
      <a:hlink>
        <a:srgbClr val="3F5CBF"/>
      </a:hlink>
      <a:folHlink>
        <a:srgbClr val="7F7F7F"/>
      </a:folHlink>
    </a:clrScheme>
    <a:fontScheme name="Custom 211">
      <a:majorFont>
        <a:latin typeface="Sitka Banner"/>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8000"/>
            <a:satMod val="170000"/>
          </a:schemeClr>
        </a:solidFill>
        <a:gradFill rotWithShape="1">
          <a:gsLst>
            <a:gs pos="0">
              <a:schemeClr val="phClr">
                <a:tint val="93000"/>
                <a:satMod val="16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adlinesVTI" id="{66EB4A02-0C0F-47F1-9F48-4E6882B9F967}" vid="{F3552358-4452-4FDA-9568-4F5DA32F7A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AnalogousFromDarkSeedLeftStep">
    <a:dk1>
      <a:srgbClr val="000000"/>
    </a:dk1>
    <a:lt1>
      <a:srgbClr val="FFFFFF"/>
    </a:lt1>
    <a:dk2>
      <a:srgbClr val="171735"/>
    </a:dk2>
    <a:lt2>
      <a:srgbClr val="F0F3F1"/>
    </a:lt2>
    <a:accent1>
      <a:srgbClr val="C34DA3"/>
    </a:accent1>
    <a:accent2>
      <a:srgbClr val="A03BB1"/>
    </a:accent2>
    <a:accent3>
      <a:srgbClr val="814DC3"/>
    </a:accent3>
    <a:accent4>
      <a:srgbClr val="413EB3"/>
    </a:accent4>
    <a:accent5>
      <a:srgbClr val="4D7BC3"/>
    </a:accent5>
    <a:accent6>
      <a:srgbClr val="3B9BB1"/>
    </a:accent6>
    <a:hlink>
      <a:srgbClr val="3F5CBF"/>
    </a:hlink>
    <a:folHlink>
      <a:srgbClr val="7F7F7F"/>
    </a:folHlink>
  </a:clrScheme>
</a:themeOverride>
</file>

<file path=docProps/app.xml><?xml version="1.0" encoding="utf-8"?>
<Properties xmlns="http://schemas.openxmlformats.org/officeDocument/2006/extended-properties" xmlns:vt="http://schemas.openxmlformats.org/officeDocument/2006/docPropsVTypes">
  <Template/>
  <TotalTime>8656</TotalTime>
  <Words>1865</Words>
  <Application>Microsoft Macintosh PowerPoint</Application>
  <PresentationFormat>Widescreen</PresentationFormat>
  <Paragraphs>105</Paragraphs>
  <Slides>35</Slides>
  <Notes>4</Notes>
  <HiddenSlides>0</HiddenSlides>
  <MMClips>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35</vt:i4>
      </vt:variant>
    </vt:vector>
  </HeadingPairs>
  <TitlesOfParts>
    <vt:vector size="46" baseType="lpstr">
      <vt:lpstr>Andale Mono</vt:lpstr>
      <vt:lpstr>Angsana New</vt:lpstr>
      <vt:lpstr>Arial</vt:lpstr>
      <vt:lpstr>Avenir Next LT Pro</vt:lpstr>
      <vt:lpstr>Calibri</vt:lpstr>
      <vt:lpstr>Sitka Banner</vt:lpstr>
      <vt:lpstr>Times</vt:lpstr>
      <vt:lpstr>Times New Roman</vt:lpstr>
      <vt:lpstr>TimesNewRomanPS</vt:lpstr>
      <vt:lpstr>TimesNewRomanPSMT</vt:lpstr>
      <vt:lpstr>HeadlinesVTI</vt:lpstr>
      <vt:lpstr>Novelty, Risk and Scientific Uncertainty  in Environmental Law</vt:lpstr>
      <vt:lpstr> Research Question – Poll Question: Is existing Environmental law fit for purpose? </vt:lpstr>
      <vt:lpstr>EU environmental law PROTECTION, PREVENTION, PRECAUTION  </vt:lpstr>
      <vt:lpstr>CLIMATE CHANGE,  BIODVIERSITY LOSS, MICROPLASTICS GREAT PACIFIC GARBAGE PATCH  AIR, SOIL, WATER POLLUTION</vt:lpstr>
      <vt:lpstr>  Did environmental law protect regions around Antwerp from the risk of PFAS? Why was the risk not prevented? Did regulators act with caution?</vt:lpstr>
      <vt:lpstr>What lies around the corner? Did the defendant foresee the harm? Was the defendant able to prevent it? Should they have prevented it?  Did the defendant take sufficient measures to protect the claimant(s)?</vt:lpstr>
      <vt:lpstr>The claims discussed in the case of radium      are similar to every single novel, Anthropogenic product, process or substance that has led to significant environmental and public health harm:  PFAS, DDT, aldrin, fluorocarbons, endocrine disruptors, burning of fossil fuels… </vt:lpstr>
      <vt:lpstr>The Enlightening case of Undark: The UNFORESEEABLE danger of radium. </vt:lpstr>
      <vt:lpstr>United States Radium Corporation, 1921 THREE CLAIMS</vt:lpstr>
      <vt:lpstr>   1.NOVELTY  </vt:lpstr>
      <vt:lpstr>2. Scientific Claims</vt:lpstr>
      <vt:lpstr>3. Safety Claims</vt:lpstr>
      <vt:lpstr>   The development of the law to meet such contingencies must of necessity lag behind their discovery. Only forward looking, intelligent legislation can protect future situations such as the one here presented.”  Foreman J, La Porte v United States Radium Corporation, 13 F, 263 (D.N.J.) 1935 Fae.  </vt:lpstr>
      <vt:lpstr>The birth of Statutory Environmental Law 1962</vt:lpstr>
      <vt:lpstr>1962 Rachel Carson publishes “Silent Spring” She is generally credited with “launching the [modern] environmental movement”— by calling attention to risks of chemicals in environment, Naomi Oreskes  </vt:lpstr>
      <vt:lpstr>PowerPoint Presentation</vt:lpstr>
      <vt:lpstr> “[T]he ultimate facts here in dispute are ‘on the frontiers of scientific knowledge’, the factual finger points, it does not conclude” The Society of the Plastics Industry, Inc v OSHA, 509 F2d 1301, 1308 (2d  Cir 1975)      </vt:lpstr>
      <vt:lpstr>    “How else can [the watchdog agencies] act, given a mandate to protect the public health but only a slight or non-existent data base upon which to draw?” Ethyl Corp.     </vt:lpstr>
      <vt:lpstr>Substantial evidence test? How to rely on evidence if there is no evidence due to lack of data?</vt:lpstr>
      <vt:lpstr> How to calculate and manage risk in the absence of data, evidence and scientific knowledge?  “The watchdog agencies are unequipped with “unequipped with crystal balls and unable to read the future, [but] are nonetheless charged with evaluating the effects of unprecedented environmental modifications, often made on a massive scale.” Ethyl Corp. v. Environmental Protection Agency, 541 F.2d 1 (D.C. Cir. 1976) </vt:lpstr>
      <vt:lpstr> The birth of the precautionary principle in environmental law : we cannot see what lies around the corner</vt:lpstr>
      <vt:lpstr>Reaganomics kills precaution Environmental law based on risk, hazard and cost-benefit-analysis</vt:lpstr>
      <vt:lpstr>Inspired by Reagan approach to environmental safety setting the EU creates a series of   Risk Agencies   2002 - European Food and Safety Authority (EFSA) 2007 - European Chemical Agency (ECHA)</vt:lpstr>
      <vt:lpstr>Let’s Play PFAS Russian Roulette!</vt:lpstr>
      <vt:lpstr>1. Are PFAS, like radium a novel discovery and invention?  Yes.   PFAS are an industrial, chemical substance.  There is no recorded history of their use prior to 1940.   “Processes to commercially produce PFAS were first developed in the 1940s. In the 1950s, 3M was able to use these processes to begin manufacturing various PFAS, including PFOA and PFOS—two types of PFAS—for product applications. In the 1950s, 3M launched several products based on PFAS, including Scotchgard™.”  (3M website)  </vt:lpstr>
      <vt:lpstr>1. Were PFAS, like radium commercialized and put into everyday goods?  Yes.  </vt:lpstr>
      <vt:lpstr>    2. Was there sufficient scientific knowledge between use and effect to infer safety when they were first used for widespread commercial use?  No.  Like radium PFAS are novel and therefore when first commercialized untested.  Initially no available facts = no substantial evidence. Initial safety claims speculative not certain It took decades to know that they PFAS are persistent, bio accumulative, and toxic    “The ultimate facts [with regard to safety claims] here in dispute are ‘on the frontiers of scientific knowledge’, the factual finger points, it does not conclude”  </vt:lpstr>
      <vt:lpstr>3. Was there sufficient data on PFAS for risk analysists to predict future harm or for toxicologists to propose fit for purpose control measures?  No.  There was no data when they were first commercialised. Risk assessments based on phantom figures not hard figures.  “How can the Administrator determine that a risk is a significant risk if he cannot assess risks? Surely reliance on ‘facts' as contemplated by petitioners will provide little guidance” Ethyl Corp.  </vt:lpstr>
      <vt:lpstr>4. Were existing environmental regulations able to prevent the harm from materialising?  No. </vt:lpstr>
      <vt:lpstr>      </vt:lpstr>
      <vt:lpstr>1. Failure of environmental law to understand the conditions that give rise to scientific uncertainty. Industrial novelty.</vt:lpstr>
      <vt:lpstr>2. Failure of environmental law to understand the inherent risk to the environment from novel, anthropogenic and industrial substances.</vt:lpstr>
      <vt:lpstr>3. Failure to apply the precautionary principle as originally intended.</vt:lpstr>
      <vt:lpstr>4. Failure of environmental law to manage the risk of novel, industrial risks based on essential use principles only.</vt:lpstr>
      <vt:lpstr>CLIMATE CHANGE,  BIODVIERSITY LOSS, MICROPLASTICS GREAT PACIFIC GARBAGE PATCH  AIR, SOIL, WATER POLLUTION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Novelty, Risk and Scientific Uncertainty  in Environmental Law</dc:title>
  <dc:creator>Geert Van Calster</dc:creator>
  <cp:lastModifiedBy>Geert Van Calster</cp:lastModifiedBy>
  <cp:revision>14</cp:revision>
  <dcterms:created xsi:type="dcterms:W3CDTF">2022-10-12T12:49:25Z</dcterms:created>
  <dcterms:modified xsi:type="dcterms:W3CDTF">2022-10-19T12:37:49Z</dcterms:modified>
</cp:coreProperties>
</file>